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7" r:id="rId3"/>
    <p:sldId id="258" r:id="rId4"/>
    <p:sldId id="259" r:id="rId5"/>
    <p:sldId id="260" r:id="rId6"/>
    <p:sldId id="266" r:id="rId7"/>
    <p:sldId id="263" r:id="rId8"/>
    <p:sldId id="264" r:id="rId9"/>
    <p:sldId id="274" r:id="rId10"/>
    <p:sldId id="275" r:id="rId11"/>
    <p:sldId id="265" r:id="rId12"/>
    <p:sldId id="281" r:id="rId13"/>
    <p:sldId id="282" r:id="rId14"/>
    <p:sldId id="272" r:id="rId15"/>
    <p:sldId id="267" r:id="rId16"/>
    <p:sldId id="268" r:id="rId17"/>
    <p:sldId id="278" r:id="rId18"/>
    <p:sldId id="269" r:id="rId19"/>
    <p:sldId id="270" r:id="rId20"/>
    <p:sldId id="323" r:id="rId21"/>
    <p:sldId id="324" r:id="rId22"/>
    <p:sldId id="325" r:id="rId23"/>
    <p:sldId id="326" r:id="rId24"/>
    <p:sldId id="284" r:id="rId25"/>
    <p:sldId id="285" r:id="rId26"/>
    <p:sldId id="286" r:id="rId27"/>
    <p:sldId id="287" r:id="rId28"/>
    <p:sldId id="288" r:id="rId29"/>
    <p:sldId id="317" r:id="rId30"/>
    <p:sldId id="291" r:id="rId31"/>
    <p:sldId id="292" r:id="rId32"/>
    <p:sldId id="293" r:id="rId33"/>
    <p:sldId id="295" r:id="rId34"/>
    <p:sldId id="302" r:id="rId35"/>
    <p:sldId id="303" r:id="rId36"/>
    <p:sldId id="304" r:id="rId37"/>
    <p:sldId id="306" r:id="rId38"/>
    <p:sldId id="305" r:id="rId39"/>
    <p:sldId id="297" r:id="rId40"/>
    <p:sldId id="294" r:id="rId41"/>
    <p:sldId id="319" r:id="rId42"/>
    <p:sldId id="320" r:id="rId43"/>
    <p:sldId id="311" r:id="rId44"/>
    <p:sldId id="318" r:id="rId45"/>
    <p:sldId id="276" r:id="rId46"/>
    <p:sldId id="280" r:id="rId47"/>
    <p:sldId id="298" r:id="rId48"/>
    <p:sldId id="299" r:id="rId49"/>
    <p:sldId id="300" r:id="rId50"/>
    <p:sldId id="308" r:id="rId51"/>
    <p:sldId id="310" r:id="rId52"/>
    <p:sldId id="312" r:id="rId53"/>
    <p:sldId id="313" r:id="rId54"/>
    <p:sldId id="314" r:id="rId55"/>
    <p:sldId id="279" r:id="rId56"/>
    <p:sldId id="321" r:id="rId57"/>
    <p:sldId id="271" r:id="rId58"/>
    <p:sldId id="315" r:id="rId59"/>
    <p:sldId id="31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9698" autoAdjust="0"/>
  </p:normalViewPr>
  <p:slideViewPr>
    <p:cSldViewPr>
      <p:cViewPr>
        <p:scale>
          <a:sx n="74" d="100"/>
          <a:sy n="74" d="100"/>
        </p:scale>
        <p:origin x="-1242" y="48"/>
      </p:cViewPr>
      <p:guideLst>
        <p:guide orient="horz" pos="2160"/>
        <p:guide pos="2880"/>
      </p:guideLst>
    </p:cSldViewPr>
  </p:slideViewPr>
  <p:notesTextViewPr>
    <p:cViewPr>
      <p:scale>
        <a:sx n="1" d="1"/>
        <a:sy n="1" d="1"/>
      </p:scale>
      <p:origin x="0" y="0"/>
    </p:cViewPr>
  </p:notesTextViewPr>
  <p:sorterViewPr>
    <p:cViewPr>
      <p:scale>
        <a:sx n="66" d="100"/>
        <a:sy n="66" d="100"/>
      </p:scale>
      <p:origin x="0" y="24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al__ma_Sayfas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solidFill>
                  <a:srgbClr val="595959"/>
                </a:solidFill>
              </a:defRPr>
            </a:pPr>
            <a:r>
              <a:rPr lang="en-US" sz="1800" dirty="0" smtClean="0">
                <a:solidFill>
                  <a:srgbClr val="3A8734"/>
                </a:solidFill>
              </a:rPr>
              <a:t>US IDE Trial</a:t>
            </a:r>
            <a:r>
              <a:rPr lang="en-US" sz="1800" baseline="30000" dirty="0" smtClean="0">
                <a:solidFill>
                  <a:srgbClr val="3A8734"/>
                </a:solidFill>
              </a:rPr>
              <a:t>1</a:t>
            </a:r>
            <a:endParaRPr lang="en-US" sz="1800" baseline="30000" dirty="0">
              <a:solidFill>
                <a:srgbClr val="3A8734"/>
              </a:solidFill>
            </a:endParaRPr>
          </a:p>
        </c:rich>
      </c:tx>
      <c:layout>
        <c:manualLayout>
          <c:xMode val="edge"/>
          <c:yMode val="edge"/>
          <c:x val="0.38404419715966243"/>
          <c:y val="9.9246226860659162E-2"/>
        </c:manualLayout>
      </c:layout>
      <c:overlay val="0"/>
    </c:title>
    <c:autoTitleDeleted val="0"/>
    <c:view3D>
      <c:rotX val="63"/>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AAA Sac Change at 4 Yrs_x000d_</c:v>
                </c:pt>
              </c:strCache>
            </c:strRef>
          </c:tx>
          <c:explosion val="25"/>
          <c:dPt>
            <c:idx val="0"/>
            <c:bubble3D val="0"/>
            <c:spPr>
              <a:solidFill>
                <a:srgbClr val="00A9E0"/>
              </a:solidFill>
            </c:spPr>
          </c:dPt>
          <c:dPt>
            <c:idx val="1"/>
            <c:bubble3D val="0"/>
            <c:explosion val="11"/>
            <c:spPr>
              <a:solidFill>
                <a:srgbClr val="004B87"/>
              </a:solidFill>
            </c:spPr>
          </c:dPt>
          <c:dPt>
            <c:idx val="2"/>
            <c:bubble3D val="0"/>
            <c:explosion val="9"/>
            <c:spPr>
              <a:solidFill>
                <a:srgbClr val="77BC1F"/>
              </a:solidFill>
            </c:spPr>
          </c:dPt>
          <c:dLbls>
            <c:dLbl>
              <c:idx val="0"/>
              <c:layout>
                <c:manualLayout>
                  <c:x val="0.20902357677377292"/>
                  <c:y val="5.77045155989796E-2"/>
                </c:manualLayout>
              </c:layout>
              <c:tx>
                <c:rich>
                  <a:bodyPr/>
                  <a:lstStyle/>
                  <a:p>
                    <a:pPr>
                      <a:defRPr sz="1800" b="0" i="0">
                        <a:solidFill>
                          <a:schemeClr val="tx1">
                            <a:lumMod val="65000"/>
                            <a:lumOff val="35000"/>
                          </a:schemeClr>
                        </a:solidFill>
                        <a:latin typeface="Verdana"/>
                        <a:cs typeface="Verdana"/>
                      </a:defRPr>
                    </a:pPr>
                    <a:r>
                      <a:rPr lang="en-US" sz="1800" dirty="0">
                        <a:solidFill>
                          <a:schemeClr val="accent5">
                            <a:lumMod val="75000"/>
                          </a:schemeClr>
                        </a:solidFill>
                        <a:latin typeface="Effra"/>
                        <a:cs typeface="Effra"/>
                      </a:rPr>
                      <a:t>Increase </a:t>
                    </a:r>
                    <a:r>
                      <a:rPr lang="en-US" sz="1800" dirty="0" smtClean="0">
                        <a:solidFill>
                          <a:schemeClr val="accent5">
                            <a:lumMod val="75000"/>
                          </a:schemeClr>
                        </a:solidFill>
                        <a:latin typeface="Effra"/>
                        <a:cs typeface="Effra"/>
                      </a:rPr>
                      <a:t>4.8%</a:t>
                    </a:r>
                    <a:endParaRPr lang="en-US" dirty="0">
                      <a:solidFill>
                        <a:schemeClr val="accent5">
                          <a:lumMod val="75000"/>
                        </a:schemeClr>
                      </a:solidFill>
                      <a:latin typeface="Effra"/>
                      <a:cs typeface="Effra"/>
                    </a:endParaRPr>
                  </a:p>
                </c:rich>
              </c:tx>
              <c:spPr/>
              <c:showLegendKey val="0"/>
              <c:showVal val="1"/>
              <c:showCatName val="1"/>
              <c:showSerName val="0"/>
              <c:showPercent val="0"/>
              <c:showBubbleSize val="0"/>
              <c:separator> </c:separator>
            </c:dLbl>
            <c:dLbl>
              <c:idx val="1"/>
              <c:layout>
                <c:manualLayout>
                  <c:x val="-0.19982712443923301"/>
                  <c:y val="6.4367297509701285E-2"/>
                </c:manualLayout>
              </c:layout>
              <c:tx>
                <c:rich>
                  <a:bodyPr/>
                  <a:lstStyle/>
                  <a:p>
                    <a:r>
                      <a:rPr lang="en-US" sz="1800" dirty="0">
                        <a:latin typeface="Effra"/>
                        <a:cs typeface="Effra"/>
                      </a:rPr>
                      <a:t>Stable </a:t>
                    </a:r>
                    <a:r>
                      <a:rPr lang="en-US" sz="1800" dirty="0" smtClean="0">
                        <a:latin typeface="Effra"/>
                        <a:cs typeface="Effra"/>
                      </a:rPr>
                      <a:t>29.8%</a:t>
                    </a:r>
                    <a:endParaRPr lang="en-US" dirty="0">
                      <a:latin typeface="Effra"/>
                      <a:cs typeface="Effra"/>
                    </a:endParaRPr>
                  </a:p>
                </c:rich>
              </c:tx>
              <c:showLegendKey val="0"/>
              <c:showVal val="1"/>
              <c:showCatName val="1"/>
              <c:showSerName val="0"/>
              <c:showPercent val="0"/>
              <c:showBubbleSize val="0"/>
              <c:separator> </c:separator>
            </c:dLbl>
            <c:dLbl>
              <c:idx val="2"/>
              <c:layout>
                <c:manualLayout>
                  <c:x val="0.196110899312574"/>
                  <c:y val="-0.13561019626005891"/>
                </c:manualLayout>
              </c:layout>
              <c:tx>
                <c:rich>
                  <a:bodyPr/>
                  <a:lstStyle/>
                  <a:p>
                    <a:r>
                      <a:rPr lang="en-US" sz="1800" dirty="0">
                        <a:latin typeface="Effra"/>
                        <a:cs typeface="Effra"/>
                      </a:rPr>
                      <a:t>Decrease </a:t>
                    </a:r>
                    <a:r>
                      <a:rPr lang="en-US" sz="1800" dirty="0" smtClean="0">
                        <a:latin typeface="Effra"/>
                        <a:cs typeface="Effra"/>
                      </a:rPr>
                      <a:t>65.5%</a:t>
                    </a:r>
                    <a:endParaRPr lang="en-US" dirty="0">
                      <a:latin typeface="Effra"/>
                      <a:cs typeface="Effra"/>
                    </a:endParaRPr>
                  </a:p>
                </c:rich>
              </c:tx>
              <c:showLegendKey val="0"/>
              <c:showVal val="1"/>
              <c:showCatName val="1"/>
              <c:showSerName val="0"/>
              <c:showPercent val="0"/>
              <c:showBubbleSize val="0"/>
              <c:separator> </c:separator>
            </c:dLbl>
            <c:txPr>
              <a:bodyPr/>
              <a:lstStyle/>
              <a:p>
                <a:pPr>
                  <a:defRPr sz="1800" b="0" i="0">
                    <a:solidFill>
                      <a:schemeClr val="bg1"/>
                    </a:solidFill>
                    <a:latin typeface="Verdana"/>
                    <a:cs typeface="Verdana"/>
                  </a:defRPr>
                </a:pPr>
                <a:endParaRPr lang="tr-TR"/>
              </a:p>
            </c:txPr>
            <c:showLegendKey val="0"/>
            <c:showVal val="1"/>
            <c:showCatName val="1"/>
            <c:showSerName val="0"/>
            <c:showPercent val="0"/>
            <c:showBubbleSize val="0"/>
            <c:separator> </c:separator>
            <c:showLeaderLines val="1"/>
          </c:dLbls>
          <c:cat>
            <c:strRef>
              <c:f>Sheet1!$A$2:$A$4</c:f>
              <c:strCache>
                <c:ptCount val="3"/>
                <c:pt idx="0">
                  <c:v>Increase</c:v>
                </c:pt>
                <c:pt idx="1">
                  <c:v>Stable</c:v>
                </c:pt>
                <c:pt idx="2">
                  <c:v>Decrease</c:v>
                </c:pt>
              </c:strCache>
            </c:strRef>
          </c:cat>
          <c:val>
            <c:numRef>
              <c:f>Sheet1!$B$2:$B$4</c:f>
              <c:numCache>
                <c:formatCode>0.0%</c:formatCode>
                <c:ptCount val="3"/>
                <c:pt idx="0">
                  <c:v>2.0000000000000011E-2</c:v>
                </c:pt>
                <c:pt idx="1">
                  <c:v>0.32000000000000017</c:v>
                </c:pt>
                <c:pt idx="2">
                  <c:v>0.62000000000000033</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rgbClr val="595959"/>
                </a:solidFill>
              </a:defRPr>
            </a:pPr>
            <a:r>
              <a:rPr lang="en-US" sz="1800" b="1" i="0" baseline="0" dirty="0" smtClean="0">
                <a:solidFill>
                  <a:srgbClr val="0070C0"/>
                </a:solidFill>
                <a:effectLst/>
              </a:rPr>
              <a:t>ENGAGE Real World</a:t>
            </a:r>
            <a:r>
              <a:rPr lang="en-US" sz="1800" b="0" i="0" baseline="30000" dirty="0" smtClean="0">
                <a:solidFill>
                  <a:srgbClr val="0070C0"/>
                </a:solidFill>
                <a:effectLst/>
              </a:rPr>
              <a:t>2</a:t>
            </a:r>
            <a:r>
              <a:rPr lang="en-US" sz="1800" b="1" i="0" baseline="30000" dirty="0" smtClean="0">
                <a:solidFill>
                  <a:srgbClr val="0070C0"/>
                </a:solidFill>
                <a:effectLst/>
              </a:rPr>
              <a:t> </a:t>
            </a:r>
            <a:r>
              <a:rPr lang="en-US" sz="1800" b="1" i="0" baseline="0" dirty="0" smtClean="0">
                <a:solidFill>
                  <a:srgbClr val="0070C0"/>
                </a:solidFill>
                <a:effectLst/>
              </a:rPr>
              <a:t>Registry</a:t>
            </a:r>
            <a:endParaRPr lang="en-US" dirty="0">
              <a:solidFill>
                <a:srgbClr val="0070C0"/>
              </a:solidFill>
              <a:effectLst/>
            </a:endParaRPr>
          </a:p>
        </c:rich>
      </c:tx>
      <c:layout>
        <c:manualLayout>
          <c:xMode val="edge"/>
          <c:yMode val="edge"/>
          <c:x val="0.29962299247793517"/>
          <c:y val="9.1630901529473979E-2"/>
        </c:manualLayout>
      </c:layout>
      <c:overlay val="0"/>
    </c:title>
    <c:autoTitleDeleted val="0"/>
    <c:view3D>
      <c:rotX val="63"/>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1 Year</c:v>
                </c:pt>
              </c:strCache>
            </c:strRef>
          </c:tx>
          <c:explosion val="25"/>
          <c:dPt>
            <c:idx val="0"/>
            <c:bubble3D val="0"/>
            <c:spPr>
              <a:solidFill>
                <a:srgbClr val="00A9E0"/>
              </a:solidFill>
            </c:spPr>
          </c:dPt>
          <c:dPt>
            <c:idx val="1"/>
            <c:bubble3D val="0"/>
            <c:explosion val="11"/>
            <c:spPr>
              <a:solidFill>
                <a:srgbClr val="004B87"/>
              </a:solidFill>
            </c:spPr>
          </c:dPt>
          <c:dPt>
            <c:idx val="2"/>
            <c:bubble3D val="0"/>
            <c:explosion val="9"/>
            <c:spPr>
              <a:solidFill>
                <a:srgbClr val="0085CA"/>
              </a:solidFill>
            </c:spPr>
          </c:dPt>
          <c:dLbls>
            <c:dLbl>
              <c:idx val="0"/>
              <c:layout>
                <c:manualLayout>
                  <c:x val="0.13279749796968601"/>
                  <c:y val="0.10348390674365802"/>
                </c:manualLayout>
              </c:layout>
              <c:tx>
                <c:rich>
                  <a:bodyPr/>
                  <a:lstStyle/>
                  <a:p>
                    <a:r>
                      <a:rPr lang="en-US" sz="1800" dirty="0">
                        <a:solidFill>
                          <a:srgbClr val="595959"/>
                        </a:solidFill>
                        <a:latin typeface="Effra"/>
                        <a:cs typeface="Effra"/>
                      </a:rPr>
                      <a:t>Increase </a:t>
                    </a:r>
                    <a:r>
                      <a:rPr lang="en-US" sz="1800" dirty="0" smtClean="0">
                        <a:solidFill>
                          <a:srgbClr val="595959"/>
                        </a:solidFill>
                        <a:latin typeface="Effra"/>
                        <a:cs typeface="Effra"/>
                      </a:rPr>
                      <a:t>10.8%</a:t>
                    </a:r>
                    <a:endParaRPr lang="en-US" dirty="0">
                      <a:solidFill>
                        <a:srgbClr val="595959"/>
                      </a:solidFill>
                      <a:latin typeface="Effra"/>
                      <a:cs typeface="Effra"/>
                    </a:endParaRPr>
                  </a:p>
                </c:rich>
              </c:tx>
              <c:showLegendKey val="0"/>
              <c:showVal val="1"/>
              <c:showCatName val="1"/>
              <c:showSerName val="0"/>
              <c:showPercent val="0"/>
              <c:showBubbleSize val="0"/>
              <c:separator> </c:separator>
            </c:dLbl>
            <c:dLbl>
              <c:idx val="1"/>
              <c:layout>
                <c:manualLayout>
                  <c:x val="-0.20896247195831008"/>
                  <c:y val="-7.126910765149938E-2"/>
                </c:manualLayout>
              </c:layout>
              <c:tx>
                <c:rich>
                  <a:bodyPr/>
                  <a:lstStyle/>
                  <a:p>
                    <a:r>
                      <a:rPr lang="en-US" sz="1800" dirty="0">
                        <a:latin typeface="Effra"/>
                        <a:cs typeface="Effra"/>
                      </a:rPr>
                      <a:t>Stable </a:t>
                    </a:r>
                    <a:r>
                      <a:rPr lang="en-US" sz="1800" dirty="0" smtClean="0">
                        <a:latin typeface="Effra"/>
                        <a:cs typeface="Effra"/>
                      </a:rPr>
                      <a:t>28.9%</a:t>
                    </a:r>
                    <a:endParaRPr lang="en-US" dirty="0">
                      <a:latin typeface="Effra"/>
                      <a:cs typeface="Effra"/>
                    </a:endParaRPr>
                  </a:p>
                </c:rich>
              </c:tx>
              <c:showLegendKey val="0"/>
              <c:showVal val="1"/>
              <c:showCatName val="1"/>
              <c:showSerName val="0"/>
              <c:showPercent val="0"/>
              <c:showBubbleSize val="0"/>
              <c:separator> </c:separator>
            </c:dLbl>
            <c:dLbl>
              <c:idx val="2"/>
              <c:layout>
                <c:manualLayout>
                  <c:x val="0.22358266984433001"/>
                  <c:y val="-9.0706859201497056E-2"/>
                </c:manualLayout>
              </c:layout>
              <c:tx>
                <c:rich>
                  <a:bodyPr/>
                  <a:lstStyle/>
                  <a:p>
                    <a:r>
                      <a:rPr lang="en-US" sz="1800" dirty="0">
                        <a:latin typeface="Effra"/>
                        <a:cs typeface="Effra"/>
                      </a:rPr>
                      <a:t>Decrease </a:t>
                    </a:r>
                    <a:r>
                      <a:rPr lang="en-US" sz="1800" dirty="0" smtClean="0">
                        <a:latin typeface="Effra"/>
                        <a:cs typeface="Effra"/>
                      </a:rPr>
                      <a:t>60.3%</a:t>
                    </a:r>
                    <a:endParaRPr lang="en-US" dirty="0">
                      <a:latin typeface="Effra"/>
                      <a:cs typeface="Effra"/>
                    </a:endParaRPr>
                  </a:p>
                </c:rich>
              </c:tx>
              <c:showLegendKey val="0"/>
              <c:showVal val="1"/>
              <c:showCatName val="1"/>
              <c:showSerName val="0"/>
              <c:showPercent val="0"/>
              <c:showBubbleSize val="0"/>
              <c:separator> </c:separator>
            </c:dLbl>
            <c:txPr>
              <a:bodyPr/>
              <a:lstStyle/>
              <a:p>
                <a:pPr>
                  <a:defRPr sz="1800" b="0" i="0">
                    <a:solidFill>
                      <a:schemeClr val="bg1"/>
                    </a:solidFill>
                    <a:latin typeface="Verdana"/>
                    <a:cs typeface="Verdana"/>
                  </a:defRPr>
                </a:pPr>
                <a:endParaRPr lang="tr-TR"/>
              </a:p>
            </c:txPr>
            <c:showLegendKey val="0"/>
            <c:showVal val="1"/>
            <c:showCatName val="1"/>
            <c:showSerName val="0"/>
            <c:showPercent val="0"/>
            <c:showBubbleSize val="0"/>
            <c:separator> </c:separator>
            <c:showLeaderLines val="1"/>
          </c:dLbls>
          <c:cat>
            <c:strRef>
              <c:f>Sheet1!$A$2:$A$5</c:f>
              <c:strCache>
                <c:ptCount val="3"/>
                <c:pt idx="0">
                  <c:v>Increase</c:v>
                </c:pt>
                <c:pt idx="1">
                  <c:v>Stable</c:v>
                </c:pt>
                <c:pt idx="2">
                  <c:v>Decrease</c:v>
                </c:pt>
              </c:strCache>
            </c:strRef>
          </c:cat>
          <c:val>
            <c:numRef>
              <c:f>Sheet1!$B$2:$B$5</c:f>
              <c:numCache>
                <c:formatCode>0.0%</c:formatCode>
                <c:ptCount val="4"/>
                <c:pt idx="0">
                  <c:v>0.10800000000000004</c:v>
                </c:pt>
                <c:pt idx="1">
                  <c:v>0.28900000000000015</c:v>
                </c:pt>
                <c:pt idx="2">
                  <c:v>0.60300000000000031</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tr-T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BA9A2-B751-46E5-BD47-CC9C3C792768}" type="datetimeFigureOut">
              <a:rPr lang="en-US" smtClean="0"/>
              <a:pPr/>
              <a:t>3/11/2016</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850781-0000-4387-8328-EDBF5708270C}" type="slidenum">
              <a:rPr lang="en-US" smtClean="0"/>
              <a:pPr/>
              <a:t>‹#›</a:t>
            </a:fld>
            <a:endParaRPr lang="en-US"/>
          </a:p>
        </p:txBody>
      </p:sp>
    </p:spTree>
    <p:extLst>
      <p:ext uri="{BB962C8B-B14F-4D97-AF65-F5344CB8AC3E}">
        <p14:creationId xmlns:p14="http://schemas.microsoft.com/office/powerpoint/2010/main" val="231788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2</a:t>
            </a:fld>
            <a:endParaRPr lang="en-US"/>
          </a:p>
        </p:txBody>
      </p:sp>
    </p:spTree>
    <p:extLst>
      <p:ext uri="{BB962C8B-B14F-4D97-AF65-F5344CB8AC3E}">
        <p14:creationId xmlns:p14="http://schemas.microsoft.com/office/powerpoint/2010/main" val="178400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Stent</a:t>
            </a:r>
            <a:r>
              <a:rPr lang="tr-TR" dirty="0" smtClean="0"/>
              <a:t> </a:t>
            </a:r>
            <a:r>
              <a:rPr lang="tr-TR" dirty="0" err="1" smtClean="0"/>
              <a:t>greft</a:t>
            </a:r>
            <a:r>
              <a:rPr lang="tr-TR" dirty="0" smtClean="0"/>
              <a:t> üreticilerinin</a:t>
            </a:r>
            <a:r>
              <a:rPr lang="tr-TR" baseline="0" dirty="0" smtClean="0"/>
              <a:t> EVAR uygunluk kriterleri var bunlara IFU diyoruz</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14</a:t>
            </a:fld>
            <a:endParaRPr lang="en-US"/>
          </a:p>
        </p:txBody>
      </p:sp>
    </p:spTree>
    <p:extLst>
      <p:ext uri="{BB962C8B-B14F-4D97-AF65-F5344CB8AC3E}">
        <p14:creationId xmlns:p14="http://schemas.microsoft.com/office/powerpoint/2010/main" val="158357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kriterlerin</a:t>
            </a:r>
            <a:r>
              <a:rPr lang="tr-TR" baseline="0" dirty="0" smtClean="0"/>
              <a:t> dışındakilere de </a:t>
            </a:r>
            <a:r>
              <a:rPr lang="tr-TR" baseline="0" dirty="0" err="1" smtClean="0"/>
              <a:t>tabiki</a:t>
            </a:r>
            <a:r>
              <a:rPr lang="tr-TR" baseline="0" dirty="0" smtClean="0"/>
              <a:t> girişim yapılıyor, bu uyum sorunu EVAR işleminin klinik başarısı nasıl etkiliyor anatomik kriterler bu sürecin neresinde araştırılmış</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15</a:t>
            </a:fld>
            <a:endParaRPr lang="en-US"/>
          </a:p>
        </p:txBody>
      </p:sp>
    </p:spTree>
    <p:extLst>
      <p:ext uri="{BB962C8B-B14F-4D97-AF65-F5344CB8AC3E}">
        <p14:creationId xmlns:p14="http://schemas.microsoft.com/office/powerpoint/2010/main" val="2373458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Prox</a:t>
            </a:r>
            <a:r>
              <a:rPr lang="tr-TR" dirty="0" smtClean="0"/>
              <a:t> boyun için çoğu</a:t>
            </a:r>
            <a:r>
              <a:rPr lang="tr-TR" baseline="0" dirty="0" smtClean="0"/>
              <a:t> </a:t>
            </a:r>
            <a:r>
              <a:rPr lang="tr-TR" baseline="0" dirty="0" err="1" smtClean="0"/>
              <a:t>stent</a:t>
            </a:r>
            <a:r>
              <a:rPr lang="tr-TR" baseline="0" dirty="0" smtClean="0"/>
              <a:t> </a:t>
            </a:r>
            <a:r>
              <a:rPr lang="tr-TR" baseline="0" dirty="0" err="1" smtClean="0"/>
              <a:t>greft</a:t>
            </a:r>
            <a:r>
              <a:rPr lang="tr-TR" baseline="0" dirty="0" smtClean="0"/>
              <a:t> sisteminde IFU 1.5cm uzunluk ve 60derece açı.</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16</a:t>
            </a:fld>
            <a:endParaRPr lang="en-US"/>
          </a:p>
        </p:txBody>
      </p:sp>
    </p:spTree>
    <p:extLst>
      <p:ext uri="{BB962C8B-B14F-4D97-AF65-F5344CB8AC3E}">
        <p14:creationId xmlns:p14="http://schemas.microsoft.com/office/powerpoint/2010/main" val="1809765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Anverizma</a:t>
            </a:r>
            <a:r>
              <a:rPr lang="tr-TR" dirty="0" smtClean="0"/>
              <a:t> kese büyümesinin </a:t>
            </a:r>
            <a:r>
              <a:rPr lang="tr-TR" dirty="0" err="1" smtClean="0"/>
              <a:t>primer</a:t>
            </a:r>
            <a:r>
              <a:rPr lang="tr-TR" dirty="0" smtClean="0"/>
              <a:t> </a:t>
            </a:r>
            <a:r>
              <a:rPr lang="tr-TR" dirty="0" err="1" smtClean="0"/>
              <a:t>belirleyecisi</a:t>
            </a:r>
            <a:r>
              <a:rPr lang="tr-TR" dirty="0" smtClean="0"/>
              <a:t> </a:t>
            </a:r>
            <a:r>
              <a:rPr lang="tr-TR" dirty="0" err="1" smtClean="0"/>
              <a:t>Endoleak</a:t>
            </a:r>
            <a:r>
              <a:rPr lang="tr-TR" dirty="0" smtClean="0"/>
              <a:t> (%32 oranında saptanıyor ve bunların %21.1’inde kese de büyümem var),  bunun </a:t>
            </a:r>
            <a:r>
              <a:rPr lang="tr-TR" dirty="0" err="1" smtClean="0"/>
              <a:t>yanısıra</a:t>
            </a:r>
            <a:r>
              <a:rPr lang="tr-TR" dirty="0" smtClean="0"/>
              <a:t> </a:t>
            </a:r>
            <a:r>
              <a:rPr lang="tr-TR" dirty="0" err="1" smtClean="0"/>
              <a:t>aortik</a:t>
            </a:r>
            <a:r>
              <a:rPr lang="tr-TR" dirty="0" smtClean="0"/>
              <a:t> boyun çapı 28mm’den büyük olması, 60 dereceden açılı boyunlar, 20mm’den büyük ana </a:t>
            </a:r>
            <a:r>
              <a:rPr lang="tr-TR" dirty="0" err="1" smtClean="0"/>
              <a:t>iliak</a:t>
            </a:r>
            <a:r>
              <a:rPr lang="tr-TR" dirty="0" smtClean="0"/>
              <a:t> arterler ve 80 yaş üstü diğer </a:t>
            </a:r>
            <a:r>
              <a:rPr lang="tr-TR" dirty="0" err="1" smtClean="0"/>
              <a:t>prediktörler</a:t>
            </a:r>
            <a:r>
              <a:rPr lang="tr-TR" dirty="0" smtClean="0"/>
              <a:t> </a:t>
            </a:r>
            <a:r>
              <a:rPr lang="tr-TR" dirty="0" err="1" smtClean="0"/>
              <a:t>olrak</a:t>
            </a:r>
            <a:r>
              <a:rPr lang="tr-TR" dirty="0" smtClean="0"/>
              <a:t> </a:t>
            </a:r>
            <a:r>
              <a:rPr lang="tr-TR" dirty="0" err="1" smtClean="0"/>
              <a:t>sapranmış</a:t>
            </a:r>
            <a:r>
              <a:rPr lang="tr-TR" dirty="0" smtClean="0"/>
              <a:t>.</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18</a:t>
            </a:fld>
            <a:endParaRPr lang="en-US"/>
          </a:p>
        </p:txBody>
      </p:sp>
    </p:spTree>
    <p:extLst>
      <p:ext uri="{BB962C8B-B14F-4D97-AF65-F5344CB8AC3E}">
        <p14:creationId xmlns:p14="http://schemas.microsoft.com/office/powerpoint/2010/main" val="2816308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Ayrıca 2004 senesinden sonra EVAR ve </a:t>
            </a:r>
            <a:r>
              <a:rPr lang="tr-TR" dirty="0" err="1" smtClean="0"/>
              <a:t>stent</a:t>
            </a:r>
            <a:r>
              <a:rPr lang="tr-TR" dirty="0" smtClean="0"/>
              <a:t> </a:t>
            </a:r>
            <a:r>
              <a:rPr lang="tr-TR" dirty="0" err="1" smtClean="0"/>
              <a:t>greftlerindaha</a:t>
            </a:r>
            <a:r>
              <a:rPr lang="tr-TR" dirty="0" smtClean="0"/>
              <a:t> liberal kullanıma  bağlı kese boyutlarında artış </a:t>
            </a:r>
            <a:r>
              <a:rPr lang="tr-TR" dirty="0" err="1" smtClean="0"/>
              <a:t>insidansı</a:t>
            </a:r>
            <a:r>
              <a:rPr lang="tr-TR" dirty="0" smtClean="0"/>
              <a:t> da belirgin daha fazla. 5 yılda tüm grupta kese büyümesi %41 </a:t>
            </a:r>
          </a:p>
          <a:p>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19</a:t>
            </a:fld>
            <a:endParaRPr lang="en-US"/>
          </a:p>
        </p:txBody>
      </p:sp>
    </p:spTree>
    <p:extLst>
      <p:ext uri="{BB962C8B-B14F-4D97-AF65-F5344CB8AC3E}">
        <p14:creationId xmlns:p14="http://schemas.microsoft.com/office/powerpoint/2010/main" val="1604849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err="1" smtClean="0"/>
              <a:t>Note</a:t>
            </a:r>
            <a:r>
              <a:rPr lang="nl-NL" altLang="nl-NL" dirty="0" smtClean="0"/>
              <a:t>:</a:t>
            </a:r>
            <a:r>
              <a:rPr lang="nl-NL" altLang="nl-NL" baseline="0" dirty="0" smtClean="0"/>
              <a:t> </a:t>
            </a:r>
            <a:r>
              <a:rPr lang="nl-NL" altLang="nl-NL" baseline="0" dirty="0" err="1" smtClean="0"/>
              <a:t>This</a:t>
            </a:r>
            <a:r>
              <a:rPr lang="nl-NL" altLang="nl-NL" baseline="0" dirty="0" smtClean="0"/>
              <a:t> shows the </a:t>
            </a:r>
            <a:r>
              <a:rPr lang="nl-NL" altLang="nl-NL" baseline="0" dirty="0" err="1" smtClean="0"/>
              <a:t>durability</a:t>
            </a:r>
            <a:r>
              <a:rPr lang="nl-NL" altLang="nl-NL" baseline="0" dirty="0" smtClean="0"/>
              <a:t> of </a:t>
            </a:r>
            <a:r>
              <a:rPr lang="nl-NL" altLang="nl-NL" baseline="0" dirty="0" err="1" smtClean="0"/>
              <a:t>Endurant</a:t>
            </a:r>
            <a:r>
              <a:rPr lang="nl-NL" altLang="nl-NL" baseline="0" dirty="0" smtClean="0"/>
              <a:t>, </a:t>
            </a:r>
            <a:r>
              <a:rPr lang="nl-NL" altLang="nl-NL" baseline="0" dirty="0" err="1" smtClean="0"/>
              <a:t>comparing</a:t>
            </a:r>
            <a:r>
              <a:rPr lang="nl-NL" altLang="nl-NL" baseline="0" dirty="0" smtClean="0"/>
              <a:t> the IDE trial </a:t>
            </a:r>
            <a:r>
              <a:rPr lang="nl-NL" altLang="nl-NL" baseline="0" dirty="0" err="1" smtClean="0"/>
              <a:t>to</a:t>
            </a:r>
            <a:r>
              <a:rPr lang="nl-NL" altLang="nl-NL" baseline="0" dirty="0" smtClean="0"/>
              <a:t> ENGAGE, in </a:t>
            </a:r>
            <a:r>
              <a:rPr lang="nl-NL" altLang="nl-NL" baseline="0" dirty="0" err="1" smtClean="0"/>
              <a:t>terms</a:t>
            </a:r>
            <a:r>
              <a:rPr lang="nl-NL" altLang="nl-NL" baseline="0" dirty="0" smtClean="0"/>
              <a:t> of Post-Implant </a:t>
            </a:r>
            <a:r>
              <a:rPr lang="nl-NL" altLang="nl-NL" baseline="0" dirty="0" err="1" smtClean="0"/>
              <a:t>Rupture</a:t>
            </a:r>
            <a:r>
              <a:rPr lang="nl-NL" altLang="nl-NL" baseline="0" dirty="0" smtClean="0"/>
              <a:t> </a:t>
            </a:r>
            <a:r>
              <a:rPr lang="nl-NL" altLang="nl-NL" baseline="0" dirty="0" err="1" smtClean="0"/>
              <a:t>and</a:t>
            </a:r>
            <a:r>
              <a:rPr lang="nl-NL" altLang="nl-NL" baseline="0" dirty="0" smtClean="0"/>
              <a:t> Conversion </a:t>
            </a:r>
            <a:r>
              <a:rPr lang="nl-NL" altLang="nl-NL" baseline="0" dirty="0" err="1" smtClean="0"/>
              <a:t>to</a:t>
            </a:r>
            <a:r>
              <a:rPr lang="nl-NL" altLang="nl-NL" baseline="0" dirty="0" smtClean="0"/>
              <a:t> Open </a:t>
            </a:r>
            <a:r>
              <a:rPr lang="nl-NL" altLang="nl-NL" baseline="0" dirty="0" err="1" smtClean="0"/>
              <a:t>Surgery</a:t>
            </a:r>
            <a:r>
              <a:rPr lang="nl-NL" altLang="nl-NL" baseline="0" dirty="0" smtClean="0"/>
              <a:t>.</a:t>
            </a:r>
          </a:p>
          <a:p>
            <a:endParaRPr lang="nl-NL" altLang="nl-NL" baseline="0" dirty="0" smtClean="0"/>
          </a:p>
          <a:p>
            <a:r>
              <a:rPr lang="nl-NL" altLang="nl-NL" baseline="0" dirty="0" err="1" smtClean="0"/>
              <a:t>Note</a:t>
            </a:r>
            <a:r>
              <a:rPr lang="nl-NL" altLang="nl-NL" baseline="0" dirty="0" smtClean="0"/>
              <a:t> </a:t>
            </a:r>
            <a:r>
              <a:rPr lang="nl-NL" altLang="nl-NL" baseline="0" dirty="0" err="1" smtClean="0"/>
              <a:t>that</a:t>
            </a:r>
            <a:r>
              <a:rPr lang="nl-NL" altLang="nl-NL" baseline="0" dirty="0" smtClean="0"/>
              <a:t> the IDE trial is a </a:t>
            </a:r>
            <a:r>
              <a:rPr lang="nl-NL" altLang="nl-NL" baseline="0" dirty="0" err="1" smtClean="0"/>
              <a:t>very</a:t>
            </a:r>
            <a:r>
              <a:rPr lang="nl-NL" altLang="nl-NL" baseline="0" dirty="0" smtClean="0"/>
              <a:t> </a:t>
            </a:r>
            <a:r>
              <a:rPr lang="nl-NL" altLang="nl-NL" baseline="0" dirty="0" err="1" smtClean="0"/>
              <a:t>homogenous</a:t>
            </a:r>
            <a:r>
              <a:rPr lang="nl-NL" altLang="nl-NL" baseline="0" dirty="0" smtClean="0"/>
              <a:t> </a:t>
            </a:r>
            <a:r>
              <a:rPr lang="nl-NL" altLang="nl-NL" baseline="0" dirty="0" err="1" smtClean="0"/>
              <a:t>group</a:t>
            </a:r>
            <a:r>
              <a:rPr lang="nl-NL" altLang="nl-NL" baseline="0" dirty="0" smtClean="0"/>
              <a:t> of </a:t>
            </a:r>
            <a:r>
              <a:rPr lang="nl-NL" altLang="nl-NL" baseline="0" dirty="0" err="1" smtClean="0"/>
              <a:t>patients</a:t>
            </a:r>
            <a:r>
              <a:rPr lang="nl-NL" altLang="nl-NL" baseline="0" dirty="0" smtClean="0"/>
              <a:t>, </a:t>
            </a:r>
            <a:r>
              <a:rPr lang="nl-NL" altLang="nl-NL" baseline="0" dirty="0" err="1" smtClean="0"/>
              <a:t>while</a:t>
            </a:r>
            <a:r>
              <a:rPr lang="nl-NL" altLang="nl-NL" baseline="0" dirty="0" smtClean="0"/>
              <a:t> ENGAGE is a </a:t>
            </a:r>
            <a:r>
              <a:rPr lang="nl-NL" altLang="nl-NL" baseline="0" dirty="0" err="1" smtClean="0"/>
              <a:t>much</a:t>
            </a:r>
            <a:r>
              <a:rPr lang="nl-NL" altLang="nl-NL" baseline="0" dirty="0" smtClean="0"/>
              <a:t> more real-</a:t>
            </a:r>
            <a:r>
              <a:rPr lang="nl-NL" altLang="nl-NL" baseline="0" dirty="0" err="1" smtClean="0"/>
              <a:t>world</a:t>
            </a:r>
            <a:r>
              <a:rPr lang="nl-NL" altLang="nl-NL" baseline="0" dirty="0" smtClean="0"/>
              <a:t> </a:t>
            </a:r>
            <a:r>
              <a:rPr lang="nl-NL" altLang="nl-NL" baseline="0" dirty="0" err="1" smtClean="0"/>
              <a:t>group</a:t>
            </a:r>
            <a:r>
              <a:rPr lang="nl-NL" altLang="nl-NL" baseline="0" dirty="0" smtClean="0"/>
              <a:t> of cases </a:t>
            </a:r>
            <a:r>
              <a:rPr lang="nl-NL" altLang="nl-NL" baseline="0" dirty="0" err="1" smtClean="0"/>
              <a:t>and</a:t>
            </a:r>
            <a:r>
              <a:rPr lang="nl-NL" altLang="nl-NL" baseline="0" dirty="0" smtClean="0"/>
              <a:t> </a:t>
            </a:r>
            <a:r>
              <a:rPr lang="nl-NL" altLang="nl-NL" baseline="0" dirty="0" err="1" smtClean="0"/>
              <a:t>patients</a:t>
            </a:r>
            <a:r>
              <a:rPr lang="nl-NL" altLang="nl-NL" baseline="0" dirty="0" smtClean="0"/>
              <a:t>, but, overall, </a:t>
            </a:r>
            <a:r>
              <a:rPr lang="nl-NL" altLang="nl-NL" baseline="0" dirty="0" err="1" smtClean="0"/>
              <a:t>Endurant</a:t>
            </a:r>
            <a:r>
              <a:rPr lang="nl-NL" altLang="nl-NL" baseline="0" dirty="0" smtClean="0"/>
              <a:t> </a:t>
            </a:r>
            <a:r>
              <a:rPr lang="nl-NL" altLang="nl-NL" baseline="0" dirty="0" err="1" smtClean="0"/>
              <a:t>performs</a:t>
            </a:r>
            <a:r>
              <a:rPr lang="nl-NL" altLang="nl-NL" baseline="0" dirty="0" smtClean="0"/>
              <a:t> </a:t>
            </a:r>
            <a:r>
              <a:rPr lang="nl-NL" altLang="nl-NL" baseline="0" dirty="0" err="1" smtClean="0"/>
              <a:t>equally</a:t>
            </a:r>
            <a:r>
              <a:rPr lang="nl-NL" altLang="nl-NL" baseline="0" dirty="0" smtClean="0"/>
              <a:t> as well in </a:t>
            </a:r>
            <a:r>
              <a:rPr lang="nl-NL" altLang="nl-NL" baseline="0" dirty="0" err="1" smtClean="0"/>
              <a:t>both</a:t>
            </a:r>
            <a:r>
              <a:rPr lang="nl-NL" altLang="nl-NL" baseline="0" dirty="0" smtClean="0"/>
              <a:t> </a:t>
            </a:r>
            <a:r>
              <a:rPr lang="nl-NL" altLang="nl-NL" baseline="0" dirty="0" err="1" smtClean="0"/>
              <a:t>patient</a:t>
            </a:r>
            <a:r>
              <a:rPr lang="nl-NL" altLang="nl-NL" baseline="0" dirty="0" smtClean="0"/>
              <a:t> </a:t>
            </a:r>
            <a:r>
              <a:rPr lang="nl-NL" altLang="nl-NL" baseline="0" dirty="0" err="1" smtClean="0"/>
              <a:t>populations</a:t>
            </a:r>
            <a:r>
              <a:rPr lang="nl-NL" altLang="nl-NL" baseline="0" dirty="0" smtClean="0"/>
              <a:t>.</a:t>
            </a:r>
          </a:p>
          <a:p>
            <a:endParaRPr lang="nl-NL" altLang="nl-NL" dirty="0" smtClean="0"/>
          </a:p>
          <a:p>
            <a:endParaRPr lang="nl-NL" altLang="nl-NL" dirty="0" smtClean="0"/>
          </a:p>
        </p:txBody>
      </p:sp>
      <p:sp>
        <p:nvSpPr>
          <p:cNvPr id="1269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48" eaLnBrk="0" hangingPunct="0">
              <a:defRPr sz="1600">
                <a:solidFill>
                  <a:schemeClr val="tx1"/>
                </a:solidFill>
                <a:latin typeface="Lucida Sans Typewriter" pitchFamily="49" charset="0"/>
                <a:ea typeface="MS PGothic" pitchFamily="34" charset="-128"/>
              </a:defRPr>
            </a:lvl1pPr>
            <a:lvl2pPr marL="720067" indent="-276949" defTabSz="918548" eaLnBrk="0" hangingPunct="0">
              <a:defRPr sz="1600">
                <a:solidFill>
                  <a:schemeClr val="tx1"/>
                </a:solidFill>
                <a:latin typeface="Lucida Sans Typewriter" pitchFamily="49" charset="0"/>
                <a:ea typeface="MS PGothic" pitchFamily="34" charset="-128"/>
              </a:defRPr>
            </a:lvl2pPr>
            <a:lvl3pPr marL="1107796" indent="-221559" defTabSz="918548" eaLnBrk="0" hangingPunct="0">
              <a:defRPr sz="1600">
                <a:solidFill>
                  <a:schemeClr val="tx1"/>
                </a:solidFill>
                <a:latin typeface="Lucida Sans Typewriter" pitchFamily="49" charset="0"/>
                <a:ea typeface="MS PGothic" pitchFamily="34" charset="-128"/>
              </a:defRPr>
            </a:lvl3pPr>
            <a:lvl4pPr marL="1550914" indent="-221559" defTabSz="918548" eaLnBrk="0" hangingPunct="0">
              <a:defRPr sz="1600">
                <a:solidFill>
                  <a:schemeClr val="tx1"/>
                </a:solidFill>
                <a:latin typeface="Lucida Sans Typewriter" pitchFamily="49" charset="0"/>
                <a:ea typeface="MS PGothic" pitchFamily="34" charset="-128"/>
              </a:defRPr>
            </a:lvl4pPr>
            <a:lvl5pPr marL="1994032" indent="-221559" defTabSz="918548" eaLnBrk="0" hangingPunct="0">
              <a:defRPr sz="1600">
                <a:solidFill>
                  <a:schemeClr val="tx1"/>
                </a:solidFill>
                <a:latin typeface="Lucida Sans Typewriter" pitchFamily="49" charset="0"/>
                <a:ea typeface="MS PGothic" pitchFamily="34" charset="-128"/>
              </a:defRPr>
            </a:lvl5pPr>
            <a:lvl6pPr marL="2437150"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6pPr>
            <a:lvl7pPr marL="2880269"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7pPr>
            <a:lvl8pPr marL="3323387"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8pPr>
            <a:lvl9pPr marL="3766505"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9pPr>
          </a:lstStyle>
          <a:p>
            <a:pPr eaLnBrk="1" hangingPunct="1">
              <a:defRPr/>
            </a:pPr>
            <a:fld id="{0B5CC979-DB36-4764-A05B-0EDC835C6DBA}" type="slidenum">
              <a:rPr lang="en-US" altLang="nl-NL" sz="1200">
                <a:latin typeface="Effra"/>
                <a:ea typeface="ヒラギノ角ゴ Pro W3" pitchFamily="-96" charset="-128"/>
              </a:rPr>
              <a:pPr eaLnBrk="1" hangingPunct="1">
                <a:defRPr/>
              </a:pPr>
              <a:t>20</a:t>
            </a:fld>
            <a:endParaRPr lang="en-US" altLang="nl-NL" sz="1200" dirty="0">
              <a:latin typeface="Effra"/>
              <a:ea typeface="ヒラギノ角ゴ Pro W3" pitchFamily="-9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dirty="0" smtClean="0"/>
              <a:t>Note:  Continuing</a:t>
            </a:r>
            <a:r>
              <a:rPr lang="en-US" altLang="nl-NL" baseline="0" dirty="0" smtClean="0"/>
              <a:t> the durability comparison, this shows Type 1 </a:t>
            </a:r>
            <a:r>
              <a:rPr lang="en-US" altLang="nl-NL" baseline="0" dirty="0" err="1" smtClean="0"/>
              <a:t>endoleaks</a:t>
            </a:r>
            <a:r>
              <a:rPr lang="en-US" altLang="nl-NL" baseline="0" dirty="0" smtClean="0"/>
              <a:t>, migration, fractures and occlusions…</a:t>
            </a:r>
          </a:p>
          <a:p>
            <a:r>
              <a:rPr lang="en-US" altLang="nl-NL" dirty="0" smtClean="0"/>
              <a:t>Again – higher</a:t>
            </a:r>
            <a:r>
              <a:rPr lang="en-US" altLang="nl-NL" baseline="0" dirty="0" smtClean="0"/>
              <a:t> instances of incidents in ENGAGE, but still very low.  And this, as mentioned before, is a much more difficult real-world environment than in the US IDE trial.</a:t>
            </a:r>
          </a:p>
          <a:p>
            <a:endParaRPr lang="en-US" altLang="nl-NL" dirty="0" smtClean="0"/>
          </a:p>
          <a:p>
            <a:r>
              <a:rPr lang="en-US" altLang="nl-NL" dirty="0" smtClean="0"/>
              <a:t>Note that Endoleaks, Fracture and Occlusion are detected “at”, while Migration is detected “through” in this table</a:t>
            </a:r>
            <a:r>
              <a:rPr lang="en-US" altLang="nl-NL" baseline="0" dirty="0" smtClean="0"/>
              <a:t> to have comparable numbers (occlusion rates are normally reported “through”, though for the US IDE trial Occlusion is only available “at”).</a:t>
            </a:r>
            <a:endParaRPr lang="en-US" altLang="nl-NL" dirty="0" smtClean="0"/>
          </a:p>
          <a:p>
            <a:endParaRPr lang="nl-NL" altLang="nl-NL" dirty="0" smtClean="0"/>
          </a:p>
        </p:txBody>
      </p:sp>
      <p:sp>
        <p:nvSpPr>
          <p:cNvPr id="1280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48" eaLnBrk="0" hangingPunct="0">
              <a:defRPr sz="1600">
                <a:solidFill>
                  <a:schemeClr val="tx1"/>
                </a:solidFill>
                <a:latin typeface="Lucida Sans Typewriter" pitchFamily="49" charset="0"/>
                <a:ea typeface="MS PGothic" pitchFamily="34" charset="-128"/>
              </a:defRPr>
            </a:lvl1pPr>
            <a:lvl2pPr marL="720067" indent="-276949" defTabSz="918548" eaLnBrk="0" hangingPunct="0">
              <a:defRPr sz="1600">
                <a:solidFill>
                  <a:schemeClr val="tx1"/>
                </a:solidFill>
                <a:latin typeface="Lucida Sans Typewriter" pitchFamily="49" charset="0"/>
                <a:ea typeface="MS PGothic" pitchFamily="34" charset="-128"/>
              </a:defRPr>
            </a:lvl2pPr>
            <a:lvl3pPr marL="1107796" indent="-221559" defTabSz="918548" eaLnBrk="0" hangingPunct="0">
              <a:defRPr sz="1600">
                <a:solidFill>
                  <a:schemeClr val="tx1"/>
                </a:solidFill>
                <a:latin typeface="Lucida Sans Typewriter" pitchFamily="49" charset="0"/>
                <a:ea typeface="MS PGothic" pitchFamily="34" charset="-128"/>
              </a:defRPr>
            </a:lvl3pPr>
            <a:lvl4pPr marL="1550914" indent="-221559" defTabSz="918548" eaLnBrk="0" hangingPunct="0">
              <a:defRPr sz="1600">
                <a:solidFill>
                  <a:schemeClr val="tx1"/>
                </a:solidFill>
                <a:latin typeface="Lucida Sans Typewriter" pitchFamily="49" charset="0"/>
                <a:ea typeface="MS PGothic" pitchFamily="34" charset="-128"/>
              </a:defRPr>
            </a:lvl4pPr>
            <a:lvl5pPr marL="1994032" indent="-221559" defTabSz="918548" eaLnBrk="0" hangingPunct="0">
              <a:defRPr sz="1600">
                <a:solidFill>
                  <a:schemeClr val="tx1"/>
                </a:solidFill>
                <a:latin typeface="Lucida Sans Typewriter" pitchFamily="49" charset="0"/>
                <a:ea typeface="MS PGothic" pitchFamily="34" charset="-128"/>
              </a:defRPr>
            </a:lvl5pPr>
            <a:lvl6pPr marL="2437150"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6pPr>
            <a:lvl7pPr marL="2880269"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7pPr>
            <a:lvl8pPr marL="3323387"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8pPr>
            <a:lvl9pPr marL="3766505"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9pPr>
          </a:lstStyle>
          <a:p>
            <a:pPr eaLnBrk="1" hangingPunct="1">
              <a:defRPr/>
            </a:pPr>
            <a:fld id="{2D7ADAC1-380A-4C98-9D2A-EFD7983BE388}" type="slidenum">
              <a:rPr lang="en-US" altLang="nl-NL" sz="1200">
                <a:latin typeface="Effra"/>
                <a:ea typeface="ヒラギノ角ゴ Pro W3" pitchFamily="-96" charset="-128"/>
              </a:rPr>
              <a:pPr eaLnBrk="1" hangingPunct="1">
                <a:defRPr/>
              </a:pPr>
              <a:t>21</a:t>
            </a:fld>
            <a:endParaRPr lang="en-US" altLang="nl-NL" sz="1200" dirty="0">
              <a:latin typeface="Effra"/>
              <a:ea typeface="ヒラギノ角ゴ Pro W3" pitchFamily="-9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50000"/>
              </a:lnSpc>
              <a:buFont typeface="Arial" pitchFamily="34" charset="0"/>
              <a:buNone/>
              <a:defRPr/>
            </a:pPr>
            <a:r>
              <a:rPr lang="en-US" dirty="0" smtClean="0">
                <a:cs typeface="Effra"/>
              </a:rPr>
              <a:t>Note:  This shows the AAA sac diameter changes between the US IDE trial and the Engage registry.</a:t>
            </a:r>
          </a:p>
          <a:p>
            <a:pPr marL="0" indent="0">
              <a:lnSpc>
                <a:spcPct val="150000"/>
              </a:lnSpc>
              <a:buFont typeface="Arial" pitchFamily="34" charset="0"/>
              <a:buNone/>
              <a:defRPr/>
            </a:pPr>
            <a:endParaRPr lang="en-US" dirty="0" smtClean="0">
              <a:cs typeface="Effra"/>
            </a:endParaRPr>
          </a:p>
          <a:p>
            <a:pPr marL="0" indent="0">
              <a:lnSpc>
                <a:spcPct val="150000"/>
              </a:lnSpc>
              <a:buFont typeface="Arial" pitchFamily="34" charset="0"/>
              <a:buNone/>
              <a:defRPr/>
            </a:pPr>
            <a:r>
              <a:rPr lang="en-US" dirty="0" smtClean="0">
                <a:cs typeface="Effra"/>
              </a:rPr>
              <a:t>Better outcome with US</a:t>
            </a:r>
            <a:r>
              <a:rPr lang="en-US" baseline="0" dirty="0" smtClean="0">
                <a:cs typeface="Effra"/>
              </a:rPr>
              <a:t> IDE, which may be the result of core lab analyses compared to site reported data.</a:t>
            </a:r>
            <a:endParaRPr lang="en-US" dirty="0" smtClean="0">
              <a:cs typeface="Effra"/>
            </a:endParaRPr>
          </a:p>
          <a:p>
            <a:pPr>
              <a:lnSpc>
                <a:spcPct val="150000"/>
              </a:lnSpc>
              <a:defRPr/>
            </a:pPr>
            <a:r>
              <a:rPr lang="en-US" dirty="0" smtClean="0">
                <a:cs typeface="Effra"/>
              </a:rPr>
              <a:t>Also, ENGAGE is</a:t>
            </a:r>
            <a:r>
              <a:rPr lang="en-US" baseline="0" dirty="0" smtClean="0">
                <a:cs typeface="Effra"/>
              </a:rPr>
              <a:t> </a:t>
            </a:r>
            <a:r>
              <a:rPr lang="en-US" dirty="0" smtClean="0">
                <a:cs typeface="Effra"/>
              </a:rPr>
              <a:t>real world data,</a:t>
            </a:r>
            <a:r>
              <a:rPr lang="en-US" baseline="0" dirty="0" smtClean="0">
                <a:cs typeface="Effra"/>
              </a:rPr>
              <a:t> so it can be expected results are not as good as for controlled trial like US IDE.</a:t>
            </a:r>
            <a:endParaRPr lang="en-US" dirty="0" smtClean="0">
              <a:cs typeface="Effra"/>
            </a:endParaRPr>
          </a:p>
          <a:p>
            <a:pPr>
              <a:defRPr/>
            </a:pPr>
            <a:endParaRPr lang="en-US" dirty="0" smtClean="0"/>
          </a:p>
        </p:txBody>
      </p:sp>
      <p:sp>
        <p:nvSpPr>
          <p:cNvPr id="1290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48" eaLnBrk="0" hangingPunct="0">
              <a:defRPr sz="1600">
                <a:solidFill>
                  <a:schemeClr val="tx1"/>
                </a:solidFill>
                <a:latin typeface="Lucida Sans Typewriter" pitchFamily="49" charset="0"/>
                <a:ea typeface="MS PGothic" pitchFamily="34" charset="-128"/>
              </a:defRPr>
            </a:lvl1pPr>
            <a:lvl2pPr marL="720067" indent="-276949" defTabSz="918548" eaLnBrk="0" hangingPunct="0">
              <a:defRPr sz="1600">
                <a:solidFill>
                  <a:schemeClr val="tx1"/>
                </a:solidFill>
                <a:latin typeface="Lucida Sans Typewriter" pitchFamily="49" charset="0"/>
                <a:ea typeface="MS PGothic" pitchFamily="34" charset="-128"/>
              </a:defRPr>
            </a:lvl2pPr>
            <a:lvl3pPr marL="1107796" indent="-221559" defTabSz="918548" eaLnBrk="0" hangingPunct="0">
              <a:defRPr sz="1600">
                <a:solidFill>
                  <a:schemeClr val="tx1"/>
                </a:solidFill>
                <a:latin typeface="Lucida Sans Typewriter" pitchFamily="49" charset="0"/>
                <a:ea typeface="MS PGothic" pitchFamily="34" charset="-128"/>
              </a:defRPr>
            </a:lvl3pPr>
            <a:lvl4pPr marL="1550914" indent="-221559" defTabSz="918548" eaLnBrk="0" hangingPunct="0">
              <a:defRPr sz="1600">
                <a:solidFill>
                  <a:schemeClr val="tx1"/>
                </a:solidFill>
                <a:latin typeface="Lucida Sans Typewriter" pitchFamily="49" charset="0"/>
                <a:ea typeface="MS PGothic" pitchFamily="34" charset="-128"/>
              </a:defRPr>
            </a:lvl4pPr>
            <a:lvl5pPr marL="1994032" indent="-221559" defTabSz="918548" eaLnBrk="0" hangingPunct="0">
              <a:defRPr sz="1600">
                <a:solidFill>
                  <a:schemeClr val="tx1"/>
                </a:solidFill>
                <a:latin typeface="Lucida Sans Typewriter" pitchFamily="49" charset="0"/>
                <a:ea typeface="MS PGothic" pitchFamily="34" charset="-128"/>
              </a:defRPr>
            </a:lvl5pPr>
            <a:lvl6pPr marL="2437150"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6pPr>
            <a:lvl7pPr marL="2880269"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7pPr>
            <a:lvl8pPr marL="3323387"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8pPr>
            <a:lvl9pPr marL="3766505"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9pPr>
          </a:lstStyle>
          <a:p>
            <a:pPr eaLnBrk="1" hangingPunct="1">
              <a:defRPr/>
            </a:pPr>
            <a:fld id="{132B5ACD-79D0-4A38-B281-F4C3E22067E0}" type="slidenum">
              <a:rPr lang="en-US" altLang="nl-NL" sz="1200">
                <a:latin typeface="Effra"/>
                <a:ea typeface="ヒラギノ角ゴ Pro W3" pitchFamily="-96" charset="-128"/>
              </a:rPr>
              <a:pPr eaLnBrk="1" hangingPunct="1">
                <a:defRPr/>
              </a:pPr>
              <a:t>22</a:t>
            </a:fld>
            <a:endParaRPr lang="en-US" altLang="nl-NL" sz="1200" dirty="0">
              <a:latin typeface="Effra"/>
              <a:ea typeface="ヒラギノ角ゴ Pro W3" pitchFamily="-9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altLang="nl-NL" baseline="0" dirty="0" smtClean="0">
                <a:cs typeface="Effra"/>
              </a:rPr>
              <a:t>As ENGAGE is a real world study, while US IDE is a controlled study, ENGAGE is expected to have a higher rate of incidents.   However, despite the fact that ENGAGE is an all comers study, results are good and consistent with US IDE.</a:t>
            </a:r>
            <a:endParaRPr lang="en-US" altLang="nl-NL" dirty="0" smtClean="0">
              <a:cs typeface="Effra"/>
            </a:endParaRPr>
          </a:p>
          <a:p>
            <a:endParaRPr lang="en-US" altLang="nl-NL" dirty="0" smtClean="0"/>
          </a:p>
        </p:txBody>
      </p:sp>
      <p:sp>
        <p:nvSpPr>
          <p:cNvPr id="1300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548" eaLnBrk="0" hangingPunct="0">
              <a:defRPr sz="1600">
                <a:solidFill>
                  <a:schemeClr val="tx1"/>
                </a:solidFill>
                <a:latin typeface="Lucida Sans Typewriter" pitchFamily="49" charset="0"/>
                <a:ea typeface="MS PGothic" pitchFamily="34" charset="-128"/>
              </a:defRPr>
            </a:lvl1pPr>
            <a:lvl2pPr marL="720067" indent="-276949" defTabSz="918548" eaLnBrk="0" hangingPunct="0">
              <a:defRPr sz="1600">
                <a:solidFill>
                  <a:schemeClr val="tx1"/>
                </a:solidFill>
                <a:latin typeface="Lucida Sans Typewriter" pitchFamily="49" charset="0"/>
                <a:ea typeface="MS PGothic" pitchFamily="34" charset="-128"/>
              </a:defRPr>
            </a:lvl2pPr>
            <a:lvl3pPr marL="1107796" indent="-221559" defTabSz="918548" eaLnBrk="0" hangingPunct="0">
              <a:defRPr sz="1600">
                <a:solidFill>
                  <a:schemeClr val="tx1"/>
                </a:solidFill>
                <a:latin typeface="Lucida Sans Typewriter" pitchFamily="49" charset="0"/>
                <a:ea typeface="MS PGothic" pitchFamily="34" charset="-128"/>
              </a:defRPr>
            </a:lvl3pPr>
            <a:lvl4pPr marL="1550914" indent="-221559" defTabSz="918548" eaLnBrk="0" hangingPunct="0">
              <a:defRPr sz="1600">
                <a:solidFill>
                  <a:schemeClr val="tx1"/>
                </a:solidFill>
                <a:latin typeface="Lucida Sans Typewriter" pitchFamily="49" charset="0"/>
                <a:ea typeface="MS PGothic" pitchFamily="34" charset="-128"/>
              </a:defRPr>
            </a:lvl4pPr>
            <a:lvl5pPr marL="1994032" indent="-221559" defTabSz="918548" eaLnBrk="0" hangingPunct="0">
              <a:defRPr sz="1600">
                <a:solidFill>
                  <a:schemeClr val="tx1"/>
                </a:solidFill>
                <a:latin typeface="Lucida Sans Typewriter" pitchFamily="49" charset="0"/>
                <a:ea typeface="MS PGothic" pitchFamily="34" charset="-128"/>
              </a:defRPr>
            </a:lvl5pPr>
            <a:lvl6pPr marL="2437150"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6pPr>
            <a:lvl7pPr marL="2880269"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7pPr>
            <a:lvl8pPr marL="3323387"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8pPr>
            <a:lvl9pPr marL="3766505" indent="-221559" defTabSz="918548" eaLnBrk="0" fontAlgn="base" hangingPunct="0">
              <a:spcBef>
                <a:spcPct val="0"/>
              </a:spcBef>
              <a:spcAft>
                <a:spcPct val="0"/>
              </a:spcAft>
              <a:defRPr sz="1600">
                <a:solidFill>
                  <a:schemeClr val="tx1"/>
                </a:solidFill>
                <a:latin typeface="Lucida Sans Typewriter" pitchFamily="49" charset="0"/>
                <a:ea typeface="MS PGothic" pitchFamily="34" charset="-128"/>
              </a:defRPr>
            </a:lvl9pPr>
          </a:lstStyle>
          <a:p>
            <a:pPr eaLnBrk="1" hangingPunct="1">
              <a:defRPr/>
            </a:pPr>
            <a:fld id="{D6C46B42-7E25-4B60-88D8-1BB24960F7D5}" type="slidenum">
              <a:rPr lang="en-US" altLang="nl-NL" sz="1200">
                <a:latin typeface="Effra"/>
                <a:ea typeface="ヒラギノ角ゴ Pro W3" pitchFamily="-96" charset="-128"/>
              </a:rPr>
              <a:pPr eaLnBrk="1" hangingPunct="1">
                <a:defRPr/>
              </a:pPr>
              <a:t>23</a:t>
            </a:fld>
            <a:endParaRPr lang="en-US" altLang="nl-NL" sz="1200" dirty="0">
              <a:latin typeface="Effra"/>
              <a:ea typeface="ヒラギノ角ゴ Pro W3" pitchFamily="-9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MİGRASYON %0</a:t>
            </a:r>
          </a:p>
          <a:p>
            <a:r>
              <a:rPr lang="tr-TR" dirty="0" smtClean="0"/>
              <a:t>Tip1-3 %1.5</a:t>
            </a:r>
          </a:p>
          <a:p>
            <a:r>
              <a:rPr lang="tr-TR" dirty="0" err="1" smtClean="0"/>
              <a:t>İknicil</a:t>
            </a:r>
            <a:r>
              <a:rPr lang="tr-TR" dirty="0" smtClean="0"/>
              <a:t> </a:t>
            </a:r>
            <a:r>
              <a:rPr lang="tr-TR" smtClean="0"/>
              <a:t>girişimlerden muafiyet %90.7</a:t>
            </a:r>
            <a:endParaRPr lang="tr-TR"/>
          </a:p>
        </p:txBody>
      </p:sp>
      <p:sp>
        <p:nvSpPr>
          <p:cNvPr id="4" name="3 Slayt Numarası Yer Tutucusu"/>
          <p:cNvSpPr>
            <a:spLocks noGrp="1"/>
          </p:cNvSpPr>
          <p:nvPr>
            <p:ph type="sldNum" sz="quarter" idx="10"/>
          </p:nvPr>
        </p:nvSpPr>
        <p:spPr/>
        <p:txBody>
          <a:bodyPr/>
          <a:lstStyle/>
          <a:p>
            <a:fld id="{18850781-0000-4387-8328-EDBF5708270C}"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Komorbidite</a:t>
            </a:r>
            <a:r>
              <a:rPr lang="tr-TR" dirty="0" smtClean="0"/>
              <a:t> (KAH, KBY, KOAH)</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3</a:t>
            </a:fld>
            <a:endParaRPr lang="en-US"/>
          </a:p>
        </p:txBody>
      </p:sp>
    </p:spTree>
    <p:extLst>
      <p:ext uri="{BB962C8B-B14F-4D97-AF65-F5344CB8AC3E}">
        <p14:creationId xmlns:p14="http://schemas.microsoft.com/office/powerpoint/2010/main" val="343152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Komplikasyonlar</a:t>
            </a:r>
            <a:r>
              <a:rPr lang="tr-TR" baseline="0" dirty="0" smtClean="0"/>
              <a:t> mesela tip 2 </a:t>
            </a:r>
            <a:r>
              <a:rPr lang="tr-TR" baseline="0" dirty="0" err="1" smtClean="0"/>
              <a:t>endoleakler</a:t>
            </a:r>
            <a:r>
              <a:rPr lang="tr-TR" baseline="0" dirty="0" smtClean="0"/>
              <a:t> </a:t>
            </a:r>
            <a:r>
              <a:rPr lang="tr-TR" baseline="0" dirty="0" err="1" smtClean="0"/>
              <a:t>komp</a:t>
            </a:r>
            <a:r>
              <a:rPr lang="tr-TR" baseline="0" dirty="0" smtClean="0"/>
              <a:t> kabul edilmiş, cerrahi </a:t>
            </a:r>
            <a:r>
              <a:rPr lang="tr-TR" baseline="0" dirty="0" err="1" smtClean="0"/>
              <a:t>herni</a:t>
            </a:r>
            <a:r>
              <a:rPr lang="tr-TR" baseline="0" dirty="0" smtClean="0"/>
              <a:t>, </a:t>
            </a:r>
            <a:r>
              <a:rPr lang="tr-TR" baseline="0" dirty="0" err="1" smtClean="0"/>
              <a:t>obst</a:t>
            </a:r>
            <a:r>
              <a:rPr lang="tr-TR" baseline="0" dirty="0" smtClean="0"/>
              <a:t> barsak patolojilerine bağlı </a:t>
            </a:r>
            <a:r>
              <a:rPr lang="tr-TR" baseline="0" dirty="0" err="1" smtClean="0"/>
              <a:t>kompl</a:t>
            </a:r>
            <a:r>
              <a:rPr lang="tr-TR" baseline="0" dirty="0" smtClean="0"/>
              <a:t> </a:t>
            </a:r>
            <a:r>
              <a:rPr lang="tr-TR" baseline="0" dirty="0" err="1" smtClean="0"/>
              <a:t>laparotomiler</a:t>
            </a:r>
            <a:r>
              <a:rPr lang="tr-TR" baseline="0" dirty="0" smtClean="0"/>
              <a:t> </a:t>
            </a:r>
            <a:r>
              <a:rPr lang="tr-TR" baseline="0" dirty="0" err="1" smtClean="0"/>
              <a:t>gözardı</a:t>
            </a:r>
            <a:r>
              <a:rPr lang="tr-TR" baseline="0" dirty="0" smtClean="0"/>
              <a:t> edilmiş</a:t>
            </a:r>
          </a:p>
          <a:p>
            <a:r>
              <a:rPr lang="tr-TR" baseline="0" dirty="0" smtClean="0"/>
              <a:t>Yine de tüm hastaların içinde halen konservatif izlenmesi gereken veya cerrahi uygulanması gereken hastalar mevcut</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5</a:t>
            </a:fld>
            <a:endParaRPr lang="en-US"/>
          </a:p>
        </p:txBody>
      </p:sp>
    </p:spTree>
    <p:extLst>
      <p:ext uri="{BB962C8B-B14F-4D97-AF65-F5344CB8AC3E}">
        <p14:creationId xmlns:p14="http://schemas.microsoft.com/office/powerpoint/2010/main" val="173462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Perkutan</a:t>
            </a:r>
            <a:r>
              <a:rPr lang="tr-TR" dirty="0" smtClean="0"/>
              <a:t> mı yapalım </a:t>
            </a:r>
            <a:r>
              <a:rPr lang="tr-TR" dirty="0" err="1" smtClean="0"/>
              <a:t>femoral</a:t>
            </a:r>
            <a:r>
              <a:rPr lang="tr-TR" dirty="0" smtClean="0"/>
              <a:t> arter </a:t>
            </a:r>
            <a:r>
              <a:rPr lang="tr-TR" dirty="0" err="1" smtClean="0"/>
              <a:t>eksplorasyonu</a:t>
            </a:r>
            <a:r>
              <a:rPr lang="tr-TR" dirty="0" smtClean="0"/>
              <a:t> mu uygulayalım, her hasta </a:t>
            </a:r>
            <a:r>
              <a:rPr lang="tr-TR" dirty="0" err="1" smtClean="0"/>
              <a:t>perkutan</a:t>
            </a:r>
            <a:r>
              <a:rPr lang="tr-TR" baseline="0" dirty="0" smtClean="0"/>
              <a:t> girişime uygun olmayabilir, US </a:t>
            </a:r>
            <a:r>
              <a:rPr lang="tr-TR" baseline="0" dirty="0" err="1" smtClean="0"/>
              <a:t>klavuzluğğunda</a:t>
            </a:r>
            <a:r>
              <a:rPr lang="tr-TR" baseline="0" dirty="0" smtClean="0"/>
              <a:t> ponksiyon şart ve tecrübe gerektiriyor</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6</a:t>
            </a:fld>
            <a:endParaRPr lang="en-US"/>
          </a:p>
        </p:txBody>
      </p:sp>
    </p:spTree>
    <p:extLst>
      <p:ext uri="{BB962C8B-B14F-4D97-AF65-F5344CB8AC3E}">
        <p14:creationId xmlns:p14="http://schemas.microsoft.com/office/powerpoint/2010/main" val="335004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w="0"/>
              </a:rPr>
              <a:t>The “PPPPPP” rule: Proper Preoperative Planning Prevents Poor Performance!</a:t>
            </a:r>
            <a:r>
              <a:rPr lang="tr-TR" sz="1200" dirty="0" smtClean="0">
                <a:ln w="0"/>
              </a:rPr>
              <a:t> </a:t>
            </a:r>
            <a:r>
              <a:rPr lang="en-US" sz="1200" dirty="0" smtClean="0">
                <a:latin typeface="+mn-lt"/>
                <a:ea typeface="Verdana" pitchFamily="34" charset="0"/>
                <a:cs typeface="Verdana" pitchFamily="34" charset="0"/>
              </a:rPr>
              <a:t>Optimal clinical outcome</a:t>
            </a:r>
            <a:r>
              <a:rPr lang="tr-TR" sz="1200" dirty="0" smtClean="0">
                <a:latin typeface="+mn-lt"/>
                <a:ea typeface="Verdana" pitchFamily="34" charset="0"/>
                <a:cs typeface="Verdana" pitchFamily="34" charset="0"/>
              </a:rPr>
              <a:t> </a:t>
            </a:r>
            <a:r>
              <a:rPr lang="en-US" sz="1200" dirty="0" smtClean="0">
                <a:latin typeface="+mn-lt"/>
                <a:ea typeface="Verdana" pitchFamily="34" charset="0"/>
                <a:cs typeface="Verdana" pitchFamily="34" charset="0"/>
              </a:rPr>
              <a:t>Clinical decision / Graft selection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Verdana" pitchFamily="34" charset="0"/>
                <a:cs typeface="Verdana" pitchFamily="34" charset="0"/>
              </a:rPr>
              <a:t>Preoperative measurements</a:t>
            </a:r>
            <a:r>
              <a:rPr lang="tr-TR" sz="1200" dirty="0" smtClean="0">
                <a:latin typeface="+mn-lt"/>
                <a:ea typeface="Verdana" pitchFamily="34" charset="0"/>
                <a:cs typeface="Verdana" pitchFamily="34" charset="0"/>
              </a:rPr>
              <a:t> </a:t>
            </a:r>
            <a:r>
              <a:rPr lang="en-US" sz="1200" dirty="0" smtClean="0">
                <a:latin typeface="+mn-lt"/>
                <a:ea typeface="Verdana" pitchFamily="34" charset="0"/>
                <a:cs typeface="Verdana" pitchFamily="34" charset="0"/>
              </a:rPr>
              <a:t>Image quality</a:t>
            </a:r>
            <a:endParaRPr lang="tr-TR" sz="1200" dirty="0" smtClean="0">
              <a:latin typeface="+mn-lt"/>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err="1" smtClean="0">
                <a:latin typeface="+mn-lt"/>
                <a:ea typeface="Verdana" pitchFamily="34" charset="0"/>
                <a:cs typeface="Verdana" pitchFamily="34" charset="0"/>
              </a:rPr>
              <a:t>Oversizing</a:t>
            </a:r>
            <a:r>
              <a:rPr lang="tr-TR" sz="1200" dirty="0" smtClean="0">
                <a:latin typeface="+mn-lt"/>
                <a:ea typeface="Verdana" pitchFamily="34" charset="0"/>
                <a:cs typeface="Verdana" pitchFamily="34" charset="0"/>
              </a:rPr>
              <a:t>:</a:t>
            </a:r>
            <a:r>
              <a:rPr lang="tr-TR" sz="1200" baseline="0" dirty="0" smtClean="0">
                <a:latin typeface="+mn-lt"/>
                <a:ea typeface="Verdana" pitchFamily="34" charset="0"/>
                <a:cs typeface="Verdana" pitchFamily="34" charset="0"/>
              </a:rPr>
              <a:t> Aorta için %10-20, </a:t>
            </a:r>
            <a:r>
              <a:rPr lang="tr-TR" sz="1200" baseline="0" dirty="0" err="1" smtClean="0">
                <a:latin typeface="+mn-lt"/>
                <a:ea typeface="Verdana" pitchFamily="34" charset="0"/>
                <a:cs typeface="Verdana" pitchFamily="34" charset="0"/>
              </a:rPr>
              <a:t>iliaklar</a:t>
            </a:r>
            <a:r>
              <a:rPr lang="tr-TR" sz="1200" baseline="0" dirty="0" smtClean="0">
                <a:latin typeface="+mn-lt"/>
                <a:ea typeface="Verdana" pitchFamily="34" charset="0"/>
                <a:cs typeface="Verdana" pitchFamily="34" charset="0"/>
              </a:rPr>
              <a:t> içinse %25 e kadar varabilen </a:t>
            </a:r>
            <a:r>
              <a:rPr lang="tr-TR" sz="1200" baseline="0" dirty="0" err="1" smtClean="0">
                <a:latin typeface="+mn-lt"/>
                <a:ea typeface="Verdana" pitchFamily="34" charset="0"/>
                <a:cs typeface="Verdana" pitchFamily="34" charset="0"/>
              </a:rPr>
              <a:t>oversizing</a:t>
            </a:r>
            <a:r>
              <a:rPr lang="tr-TR" sz="1200" baseline="0" dirty="0" smtClean="0">
                <a:latin typeface="+mn-lt"/>
                <a:ea typeface="Verdana" pitchFamily="34" charset="0"/>
                <a:cs typeface="Verdana" pitchFamily="34" charset="0"/>
              </a:rPr>
              <a:t> uyguluyoruz, bu </a:t>
            </a:r>
            <a:r>
              <a:rPr lang="tr-TR" sz="1200" baseline="0" dirty="0" err="1" smtClean="0">
                <a:latin typeface="+mn-lt"/>
                <a:ea typeface="Verdana" pitchFamily="34" charset="0"/>
                <a:cs typeface="Verdana" pitchFamily="34" charset="0"/>
              </a:rPr>
              <a:t>stent</a:t>
            </a:r>
            <a:r>
              <a:rPr lang="tr-TR" sz="1200" baseline="0" dirty="0" smtClean="0">
                <a:latin typeface="+mn-lt"/>
                <a:ea typeface="Verdana" pitchFamily="34" charset="0"/>
                <a:cs typeface="Verdana" pitchFamily="34" charset="0"/>
              </a:rPr>
              <a:t> </a:t>
            </a:r>
            <a:r>
              <a:rPr lang="tr-TR" sz="1200" baseline="0" dirty="0" err="1" smtClean="0">
                <a:latin typeface="+mn-lt"/>
                <a:ea typeface="Verdana" pitchFamily="34" charset="0"/>
                <a:cs typeface="Verdana" pitchFamily="34" charset="0"/>
              </a:rPr>
              <a:t>greft</a:t>
            </a:r>
            <a:r>
              <a:rPr lang="tr-TR" sz="1200" baseline="0" dirty="0" smtClean="0">
                <a:latin typeface="+mn-lt"/>
                <a:ea typeface="Verdana" pitchFamily="34" charset="0"/>
                <a:cs typeface="Verdana" pitchFamily="34" charset="0"/>
              </a:rPr>
              <a:t> seçimlerini biz yapıyoruz operatör bağımlı değişken. Diğer önemli bir nokta </a:t>
            </a:r>
            <a:r>
              <a:rPr lang="tr-TR" sz="1200" baseline="0" dirty="0" err="1" smtClean="0">
                <a:latin typeface="+mn-lt"/>
                <a:ea typeface="Verdana" pitchFamily="34" charset="0"/>
                <a:cs typeface="Verdana" pitchFamily="34" charset="0"/>
              </a:rPr>
              <a:t>iliak</a:t>
            </a:r>
            <a:r>
              <a:rPr lang="tr-TR" sz="1200" baseline="0" dirty="0" smtClean="0">
                <a:latin typeface="+mn-lt"/>
                <a:ea typeface="Verdana" pitchFamily="34" charset="0"/>
                <a:cs typeface="Verdana" pitchFamily="34" charset="0"/>
              </a:rPr>
              <a:t> arter </a:t>
            </a:r>
            <a:r>
              <a:rPr lang="tr-TR" sz="1200" baseline="0" dirty="0" err="1" smtClean="0">
                <a:latin typeface="+mn-lt"/>
                <a:ea typeface="Verdana" pitchFamily="34" charset="0"/>
                <a:cs typeface="Verdana" pitchFamily="34" charset="0"/>
              </a:rPr>
              <a:t>coverage</a:t>
            </a:r>
            <a:r>
              <a:rPr lang="tr-TR" sz="1200" baseline="0" dirty="0" smtClean="0">
                <a:latin typeface="+mn-lt"/>
                <a:ea typeface="Verdana" pitchFamily="34" charset="0"/>
                <a:cs typeface="Verdana" pitchFamily="34" charset="0"/>
              </a:rPr>
              <a:t>.</a:t>
            </a:r>
            <a:endParaRPr lang="en-US" sz="1200" dirty="0" smtClean="0">
              <a:latin typeface="+mn-lt"/>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n w="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n w="0"/>
            </a:endParaRPr>
          </a:p>
          <a:p>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7</a:t>
            </a:fld>
            <a:endParaRPr lang="en-US"/>
          </a:p>
        </p:txBody>
      </p:sp>
    </p:spTree>
    <p:extLst>
      <p:ext uri="{BB962C8B-B14F-4D97-AF65-F5344CB8AC3E}">
        <p14:creationId xmlns:p14="http://schemas.microsoft.com/office/powerpoint/2010/main" val="374775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altLang="nl-NL" dirty="0" smtClean="0">
                <a:latin typeface="Arial" pitchFamily="34" charset="0"/>
              </a:rPr>
              <a:t>Challenging conditions at </a:t>
            </a:r>
            <a:r>
              <a:rPr lang="en-US" altLang="nl-NL" dirty="0" err="1" smtClean="0">
                <a:latin typeface="Arial" pitchFamily="34" charset="0"/>
              </a:rPr>
              <a:t>preplaning</a:t>
            </a:r>
            <a:r>
              <a:rPr lang="en-US" altLang="nl-NL" dirty="0" smtClean="0">
                <a:latin typeface="Arial" pitchFamily="34" charset="0"/>
              </a:rPr>
              <a:t> that might disqualify the case for endovascular approach or require modification or adjunct arterial reconstructions are reversed tapered neck associated with higher rate of graft migration, presence of clot id circumferential would disqualify case for </a:t>
            </a:r>
            <a:r>
              <a:rPr lang="en-US" altLang="nl-NL" dirty="0" err="1" smtClean="0">
                <a:latin typeface="Arial" pitchFamily="34" charset="0"/>
              </a:rPr>
              <a:t>endo</a:t>
            </a:r>
            <a:r>
              <a:rPr lang="en-US" altLang="nl-NL" dirty="0" smtClean="0">
                <a:latin typeface="Arial" pitchFamily="34" charset="0"/>
              </a:rPr>
              <a:t> approach calcification. No neck is contraindication for the traditional EVAR , short aortic sac might be challenging as it may lead to release of the gate at the aortic bifurcation, long neck might also cause problems as the gate might open within the neck and therefore make </a:t>
            </a:r>
            <a:r>
              <a:rPr lang="en-US" altLang="nl-NL" dirty="0" err="1" smtClean="0">
                <a:latin typeface="Arial" pitchFamily="34" charset="0"/>
              </a:rPr>
              <a:t>cannulation</a:t>
            </a:r>
            <a:r>
              <a:rPr lang="en-US" altLang="nl-NL" dirty="0" smtClean="0">
                <a:latin typeface="Arial" pitchFamily="34" charset="0"/>
              </a:rPr>
              <a:t> difficult during deployment. Narrow calcified aortic bifurcation may cause collapse of one limb and further consideration regarding fem </a:t>
            </a:r>
            <a:r>
              <a:rPr lang="en-US" altLang="nl-NL" dirty="0" err="1" smtClean="0">
                <a:latin typeface="Arial" pitchFamily="34" charset="0"/>
              </a:rPr>
              <a:t>fem</a:t>
            </a:r>
            <a:r>
              <a:rPr lang="en-US" altLang="nl-NL" dirty="0" smtClean="0">
                <a:latin typeface="Arial" pitchFamily="34" charset="0"/>
              </a:rPr>
              <a:t> bypass balloon angioplasty with non compliant balloons and possibly stenting with kissing technique</a:t>
            </a:r>
          </a:p>
          <a:p>
            <a:endParaRPr lang="en-US" altLang="nl-NL" dirty="0" smtClean="0">
              <a:latin typeface="Arial" pitchFamily="34" charset="0"/>
            </a:endParaRPr>
          </a:p>
          <a:p>
            <a:r>
              <a:rPr lang="en-US" altLang="nl-NL" dirty="0" smtClean="0">
                <a:latin typeface="Arial" pitchFamily="34" charset="0"/>
              </a:rPr>
              <a:t>Consider hypo embolization or preservation if there is bilateral need for hypo </a:t>
            </a:r>
            <a:r>
              <a:rPr lang="en-US" altLang="nl-NL" dirty="0" err="1" smtClean="0">
                <a:latin typeface="Arial" pitchFamily="34" charset="0"/>
              </a:rPr>
              <a:t>embo</a:t>
            </a:r>
            <a:r>
              <a:rPr lang="en-US" altLang="nl-NL" dirty="0" smtClean="0">
                <a:latin typeface="Arial" pitchFamily="34" charset="0"/>
              </a:rPr>
              <a:t> , there is previous TEVAR or </a:t>
            </a:r>
            <a:r>
              <a:rPr lang="en-US" altLang="nl-NL" dirty="0" err="1" smtClean="0">
                <a:latin typeface="Arial" pitchFamily="34" charset="0"/>
              </a:rPr>
              <a:t>thoracoabdominal</a:t>
            </a:r>
            <a:r>
              <a:rPr lang="en-US" altLang="nl-NL" dirty="0" smtClean="0">
                <a:latin typeface="Arial" pitchFamily="34" charset="0"/>
              </a:rPr>
              <a:t> reconstruction on hypo is already occluded, young patient where impotence is major concern</a:t>
            </a:r>
          </a:p>
          <a:p>
            <a:r>
              <a:rPr lang="en-US" altLang="nl-NL" dirty="0" smtClean="0">
                <a:latin typeface="Arial" pitchFamily="34" charset="0"/>
              </a:rPr>
              <a:t>When there is a </a:t>
            </a:r>
            <a:r>
              <a:rPr lang="en-US" altLang="nl-NL" dirty="0" err="1" smtClean="0">
                <a:latin typeface="Arial" pitchFamily="34" charset="0"/>
              </a:rPr>
              <a:t>stenotic</a:t>
            </a:r>
            <a:r>
              <a:rPr lang="en-US" altLang="nl-NL" dirty="0" smtClean="0">
                <a:latin typeface="Arial" pitchFamily="34" charset="0"/>
              </a:rPr>
              <a:t> celiac or SMA they will need reconstruction prior to EVAR as the stent graft will cut off flow through IMA.  </a:t>
            </a:r>
          </a:p>
          <a:p>
            <a:r>
              <a:rPr lang="en-US" altLang="nl-NL" dirty="0" smtClean="0">
                <a:latin typeface="Arial" pitchFamily="34" charset="0"/>
              </a:rPr>
              <a:t>Horseshoe or pelvic kidney may be a contraindication for EVAR as there are usually multiple renal arteries coming off the aneurysm. There </a:t>
            </a:r>
            <a:r>
              <a:rPr lang="en-US" altLang="nl-NL" dirty="0" err="1" smtClean="0">
                <a:latin typeface="Arial" pitchFamily="34" charset="0"/>
              </a:rPr>
              <a:t>debranching</a:t>
            </a:r>
            <a:r>
              <a:rPr lang="en-US" altLang="nl-NL" dirty="0" smtClean="0">
                <a:latin typeface="Arial" pitchFamily="34" charset="0"/>
              </a:rPr>
              <a:t> of most of the renal arteries and then insertion of a stent graft might be a reasonable alternative to open repair</a:t>
            </a:r>
            <a:endParaRPr lang="nl-NL" altLang="nl-NL" dirty="0" smtClean="0">
              <a:latin typeface="Arial" pitchFamily="34" charset="0"/>
            </a:endParaRPr>
          </a:p>
          <a:p>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8</a:t>
            </a:fld>
            <a:endParaRPr lang="en-US"/>
          </a:p>
        </p:txBody>
      </p:sp>
    </p:spTree>
    <p:extLst>
      <p:ext uri="{BB962C8B-B14F-4D97-AF65-F5344CB8AC3E}">
        <p14:creationId xmlns:p14="http://schemas.microsoft.com/office/powerpoint/2010/main" val="116395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Kalsifikasyon/</a:t>
            </a:r>
            <a:r>
              <a:rPr lang="tr-TR" dirty="0" err="1" smtClean="0"/>
              <a:t>trombus</a:t>
            </a:r>
            <a:r>
              <a:rPr lang="tr-TR" dirty="0" smtClean="0"/>
              <a:t> IFU kriterleri içerisinde yok</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9</a:t>
            </a:fld>
            <a:endParaRPr lang="en-US"/>
          </a:p>
        </p:txBody>
      </p:sp>
    </p:spTree>
    <p:extLst>
      <p:ext uri="{BB962C8B-B14F-4D97-AF65-F5344CB8AC3E}">
        <p14:creationId xmlns:p14="http://schemas.microsoft.com/office/powerpoint/2010/main" val="233004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Buraya çok kısa</a:t>
            </a:r>
            <a:r>
              <a:rPr lang="tr-TR" baseline="0" dirty="0" smtClean="0"/>
              <a:t> </a:t>
            </a:r>
            <a:r>
              <a:rPr lang="tr-TR" baseline="0" dirty="0" err="1" smtClean="0"/>
              <a:t>iliak</a:t>
            </a:r>
            <a:r>
              <a:rPr lang="tr-TR" baseline="0" dirty="0" smtClean="0"/>
              <a:t> </a:t>
            </a:r>
            <a:r>
              <a:rPr lang="tr-TR" baseline="0" dirty="0" err="1" smtClean="0"/>
              <a:t>arterli</a:t>
            </a:r>
            <a:r>
              <a:rPr lang="tr-TR" baseline="0" dirty="0" smtClean="0"/>
              <a:t> hastayı ekle</a:t>
            </a:r>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10</a:t>
            </a:fld>
            <a:endParaRPr lang="en-US"/>
          </a:p>
        </p:txBody>
      </p:sp>
    </p:spTree>
    <p:extLst>
      <p:ext uri="{BB962C8B-B14F-4D97-AF65-F5344CB8AC3E}">
        <p14:creationId xmlns:p14="http://schemas.microsoft.com/office/powerpoint/2010/main" val="970397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smtClean="0"/>
              <a:t>Stent</a:t>
            </a:r>
            <a:r>
              <a:rPr lang="tr-TR" dirty="0" smtClean="0"/>
              <a:t> </a:t>
            </a:r>
            <a:r>
              <a:rPr lang="tr-TR" dirty="0" err="1" smtClean="0"/>
              <a:t>greft</a:t>
            </a:r>
            <a:r>
              <a:rPr lang="tr-TR" baseline="0" dirty="0" smtClean="0"/>
              <a:t> görseller ekle ve bu slaytta kısaca </a:t>
            </a:r>
            <a:r>
              <a:rPr lang="tr-TR" baseline="0" dirty="0" err="1" smtClean="0"/>
              <a:t>suprarenal</a:t>
            </a:r>
            <a:r>
              <a:rPr lang="tr-TR" baseline="0" dirty="0" smtClean="0"/>
              <a:t> </a:t>
            </a:r>
            <a:r>
              <a:rPr lang="tr-TR" baseline="0" dirty="0" err="1" smtClean="0"/>
              <a:t>infrarenal</a:t>
            </a:r>
            <a:r>
              <a:rPr lang="tr-TR" baseline="0" dirty="0" smtClean="0"/>
              <a:t> </a:t>
            </a:r>
            <a:r>
              <a:rPr lang="tr-TR" baseline="0" dirty="0" err="1" smtClean="0"/>
              <a:t>fiksasyona</a:t>
            </a:r>
            <a:r>
              <a:rPr lang="tr-TR" baseline="0" dirty="0" smtClean="0"/>
              <a:t> değin</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IFU</a:t>
            </a:r>
            <a:endParaRPr lang="en-US" dirty="0" smtClean="0"/>
          </a:p>
          <a:p>
            <a:endParaRPr lang="en-US" dirty="0"/>
          </a:p>
        </p:txBody>
      </p:sp>
      <p:sp>
        <p:nvSpPr>
          <p:cNvPr id="4" name="Slayt Numarası Yer Tutucusu 3"/>
          <p:cNvSpPr>
            <a:spLocks noGrp="1"/>
          </p:cNvSpPr>
          <p:nvPr>
            <p:ph type="sldNum" sz="quarter" idx="10"/>
          </p:nvPr>
        </p:nvSpPr>
        <p:spPr/>
        <p:txBody>
          <a:bodyPr/>
          <a:lstStyle/>
          <a:p>
            <a:fld id="{18850781-0000-4387-8328-EDBF5708270C}" type="slidenum">
              <a:rPr lang="en-US" smtClean="0"/>
              <a:pPr/>
              <a:t>11</a:t>
            </a:fld>
            <a:endParaRPr lang="en-US"/>
          </a:p>
        </p:txBody>
      </p:sp>
    </p:spTree>
    <p:extLst>
      <p:ext uri="{BB962C8B-B14F-4D97-AF65-F5344CB8AC3E}">
        <p14:creationId xmlns:p14="http://schemas.microsoft.com/office/powerpoint/2010/main" val="217936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7" name="Date Placeholder 6"/>
          <p:cNvSpPr>
            <a:spLocks noGrp="1"/>
          </p:cNvSpPr>
          <p:nvPr>
            <p:ph type="dt" sz="half" idx="10"/>
          </p:nvPr>
        </p:nvSpPr>
        <p:spPr/>
        <p:txBody>
          <a:bodyPr/>
          <a:lstStyle/>
          <a:p>
            <a:fld id="{1E0A61F6-53E3-4C00-B8C0-131F3DFD5372}" type="datetimeFigureOut">
              <a:rPr lang="en-US" smtClean="0"/>
              <a:pPr/>
              <a:t>3/11/2016</a:t>
            </a:fld>
            <a:endParaRPr lang="en-US"/>
          </a:p>
        </p:txBody>
      </p:sp>
      <p:sp>
        <p:nvSpPr>
          <p:cNvPr id="8" name="Slide Number Placeholder 7"/>
          <p:cNvSpPr>
            <a:spLocks noGrp="1"/>
          </p:cNvSpPr>
          <p:nvPr>
            <p:ph type="sldNum" sz="quarter" idx="11"/>
          </p:nvPr>
        </p:nvSpPr>
        <p:spPr/>
        <p:txBody>
          <a:bodyPr/>
          <a:lstStyle/>
          <a:p>
            <a:fld id="{7E0579B4-13FA-4C96-8C59-276FF7A3D3F8}"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1E0A61F6-53E3-4C00-B8C0-131F3DFD5372}"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1E0A61F6-53E3-4C00-B8C0-131F3DFD5372}"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Points Navy Blue">
    <p:spTree>
      <p:nvGrpSpPr>
        <p:cNvPr id="1" name=""/>
        <p:cNvGrpSpPr/>
        <p:nvPr/>
      </p:nvGrpSpPr>
      <p:grpSpPr>
        <a:xfrm>
          <a:off x="0" y="0"/>
          <a:ext cx="0" cy="0"/>
          <a:chOff x="0" y="0"/>
          <a:chExt cx="0" cy="0"/>
        </a:xfrm>
      </p:grpSpPr>
      <p:sp>
        <p:nvSpPr>
          <p:cNvPr id="2" name="Rectangle 1"/>
          <p:cNvSpPr/>
          <p:nvPr userDrawn="1"/>
        </p:nvSpPr>
        <p:spPr>
          <a:xfrm>
            <a:off x="0" y="6286595"/>
            <a:ext cx="6021304" cy="571405"/>
          </a:xfrm>
          <a:prstGeom prst="rect">
            <a:avLst/>
          </a:prstGeom>
          <a:solidFill>
            <a:srgbClr val="001E46"/>
          </a:solidFill>
          <a:ln>
            <a:noFill/>
          </a:ln>
          <a:effectLst/>
        </p:spPr>
        <p:style>
          <a:lnRef idx="1">
            <a:schemeClr val="accent1"/>
          </a:lnRef>
          <a:fillRef idx="3">
            <a:schemeClr val="accent1"/>
          </a:fillRef>
          <a:effectRef idx="2">
            <a:schemeClr val="accent1"/>
          </a:effectRef>
          <a:fontRef idx="minor">
            <a:schemeClr val="lt1"/>
          </a:fontRef>
        </p:style>
        <p:txBody>
          <a:bodyPr lIns="64008" tIns="32004" rIns="64008" bIns="32004" rtlCol="0" anchor="t" anchorCtr="0"/>
          <a:lstStyle/>
          <a:p>
            <a:pPr algn="ctr"/>
            <a:endParaRPr lang="en-US" dirty="0" smtClean="0"/>
          </a:p>
        </p:txBody>
      </p:sp>
      <p:sp>
        <p:nvSpPr>
          <p:cNvPr id="6" name="Title 5"/>
          <p:cNvSpPr>
            <a:spLocks noGrp="1"/>
          </p:cNvSpPr>
          <p:nvPr>
            <p:ph type="title"/>
          </p:nvPr>
        </p:nvSpPr>
        <p:spPr>
          <a:xfrm>
            <a:off x="284758" y="373379"/>
            <a:ext cx="8572500" cy="266700"/>
          </a:xfrm>
        </p:spPr>
        <p:txBody>
          <a:bodyPr>
            <a:noAutofit/>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a:xfrm>
            <a:off x="756134" y="6454651"/>
            <a:ext cx="4572000" cy="172355"/>
          </a:xfrm>
          <a:prstGeom prst="rect">
            <a:avLst/>
          </a:prstGeom>
        </p:spPr>
        <p:txBody>
          <a:bodyPr lIns="64008" tIns="32004" rIns="64008" bIns="32004">
            <a:spAutoFit/>
          </a:bodyPr>
          <a:lstStyle/>
          <a:p>
            <a:pPr algn="ctr"/>
            <a:r>
              <a:rPr lang="en-US" sz="700" dirty="0" smtClean="0">
                <a:solidFill>
                  <a:schemeClr val="bg1"/>
                </a:solidFill>
              </a:rPr>
              <a:t>© 2015 Medtronic</a:t>
            </a:r>
            <a:r>
              <a:rPr lang="en-US" sz="700" baseline="0" dirty="0" smtClean="0">
                <a:solidFill>
                  <a:schemeClr val="bg1"/>
                </a:solidFill>
              </a:rPr>
              <a:t>.  All rights reserved. 10120861DOC 1J</a:t>
            </a:r>
            <a:endParaRPr lang="en-US" sz="700" dirty="0" smtClean="0">
              <a:solidFill>
                <a:schemeClr val="bg1"/>
              </a:solidFill>
            </a:endParaRPr>
          </a:p>
        </p:txBody>
      </p:sp>
    </p:spTree>
    <p:extLst>
      <p:ext uri="{BB962C8B-B14F-4D97-AF65-F5344CB8AC3E}">
        <p14:creationId xmlns:p14="http://schemas.microsoft.com/office/powerpoint/2010/main" val="29390517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p>
            <a:fld id="{1E0A61F6-53E3-4C00-B8C0-131F3DFD5372}"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0A61F6-53E3-4C00-B8C0-131F3DFD5372}"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579B4-13FA-4C96-8C59-276FF7A3D3F8}"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5" name="Date Placeholder 4"/>
          <p:cNvSpPr>
            <a:spLocks noGrp="1"/>
          </p:cNvSpPr>
          <p:nvPr>
            <p:ph type="dt" sz="half" idx="10"/>
          </p:nvPr>
        </p:nvSpPr>
        <p:spPr/>
        <p:txBody>
          <a:bodyPr/>
          <a:lstStyle/>
          <a:p>
            <a:fld id="{1E0A61F6-53E3-4C00-B8C0-131F3DFD5372}"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579B4-13FA-4C96-8C59-276FF7A3D3F8}"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1E0A61F6-53E3-4C00-B8C0-131F3DFD5372}" type="datetimeFigureOut">
              <a:rPr lang="en-US" smtClean="0"/>
              <a:pPr/>
              <a:t>3/11/2016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0579B4-13FA-4C96-8C59-276FF7A3D3F8}"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E0A61F6-53E3-4C00-B8C0-131F3DFD5372}" type="datetimeFigureOut">
              <a:rPr lang="en-US" smtClean="0"/>
              <a:pPr/>
              <a:t>3/11/2016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A61F6-53E3-4C00-B8C0-131F3DFD5372}" type="datetimeFigureOut">
              <a:rPr lang="en-US" smtClean="0"/>
              <a:pPr/>
              <a:t>3/11/2016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0A61F6-53E3-4C00-B8C0-131F3DFD5372}"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0A61F6-53E3-4C00-B8C0-131F3DFD5372}"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579B4-13FA-4C96-8C59-276FF7A3D3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E0A61F6-53E3-4C00-B8C0-131F3DFD5372}" type="datetimeFigureOut">
              <a:rPr lang="en-US" smtClean="0"/>
              <a:pPr/>
              <a:t>3/11/2016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E0579B4-13FA-4C96-8C59-276FF7A3D3F8}"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www.google.com.tr/url?sa=i&amp;rct=j&amp;q=&amp;esrc=s&amp;source=images&amp;cd=&amp;cad=rja&amp;uact=8&amp;ved=0ahUKEwjIsIDn-rPLAhWI6xQKHX3SAKQQjRwIBw&amp;url=http://www.vasculardiseasemanagement.com/content/evar-2012-indications-devices-and-techniques&amp;bvm=bv.116274245,d.bGg&amp;psig=AFQjCNH1pzOiHpj__XJqOXTwWhCAEuZLPQ&amp;ust=1457625088542573"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video" Target="file:///E:\TGRD%2016\MOVIE-0007.wm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hyperlink" Target="http://www.aptusendo.com/?attachment_id=4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7.xml"/><Relationship Id="rId5" Type="http://schemas.openxmlformats.org/officeDocument/2006/relationships/image" Target="../media/image104.tiff"/><Relationship Id="rId4" Type="http://schemas.openxmlformats.org/officeDocument/2006/relationships/image" Target="../media/image103.tiff"/></Relationships>
</file>

<file path=ppt/slides/_rels/slide53.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62000" y="2895600"/>
            <a:ext cx="7772400" cy="1470025"/>
          </a:xfrm>
        </p:spPr>
        <p:txBody>
          <a:bodyPr>
            <a:normAutofit/>
          </a:bodyPr>
          <a:lstStyle/>
          <a:p>
            <a:r>
              <a:rPr lang="tr-TR" sz="3600" dirty="0" smtClean="0">
                <a:latin typeface="Arial" pitchFamily="34" charset="0"/>
                <a:cs typeface="Arial" pitchFamily="34" charset="0"/>
              </a:rPr>
              <a:t>ABDOMİNAL </a:t>
            </a:r>
            <a:r>
              <a:rPr lang="tr-TR" sz="3600" dirty="0" smtClean="0">
                <a:latin typeface="Arial" pitchFamily="34" charset="0"/>
                <a:cs typeface="Arial" pitchFamily="34" charset="0"/>
              </a:rPr>
              <a:t>AORT </a:t>
            </a:r>
            <a:r>
              <a:rPr lang="tr-TR" sz="3600" dirty="0" smtClean="0">
                <a:latin typeface="Arial" pitchFamily="34" charset="0"/>
                <a:cs typeface="Arial" pitchFamily="34" charset="0"/>
              </a:rPr>
              <a:t>ANEVRİZMA TEDAVİSİ</a:t>
            </a:r>
            <a:endParaRPr lang="en-US" sz="3600" dirty="0">
              <a:latin typeface="Arial" pitchFamily="34" charset="0"/>
              <a:cs typeface="Arial" pitchFamily="34" charset="0"/>
            </a:endParaRPr>
          </a:p>
        </p:txBody>
      </p:sp>
      <p:sp>
        <p:nvSpPr>
          <p:cNvPr id="3" name="Alt Başlık 2"/>
          <p:cNvSpPr>
            <a:spLocks noGrp="1"/>
          </p:cNvSpPr>
          <p:nvPr>
            <p:ph type="subTitle" idx="1"/>
          </p:nvPr>
        </p:nvSpPr>
        <p:spPr>
          <a:xfrm>
            <a:off x="1752600" y="4648200"/>
            <a:ext cx="6400800" cy="1752600"/>
          </a:xfrm>
        </p:spPr>
        <p:txBody>
          <a:bodyPr>
            <a:normAutofit/>
          </a:bodyPr>
          <a:lstStyle/>
          <a:p>
            <a:r>
              <a:rPr lang="tr-TR" sz="3600" dirty="0" smtClean="0">
                <a:latin typeface="Arial" pitchFamily="34" charset="0"/>
                <a:cs typeface="Arial" pitchFamily="34" charset="0"/>
              </a:rPr>
              <a:t>DR AYTAÇ  GÜLCÜ</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79009"/>
            <a:ext cx="4302942" cy="2540391"/>
          </a:xfrm>
          <a:prstGeom prst="rect">
            <a:avLst/>
          </a:prstGeom>
        </p:spPr>
      </p:pic>
      <p:pic>
        <p:nvPicPr>
          <p:cNvPr id="5" name="Picture 9" descr="deü"/>
          <p:cNvPicPr>
            <a:picLocks noChangeAspect="1" noChangeArrowheads="1"/>
          </p:cNvPicPr>
          <p:nvPr/>
        </p:nvPicPr>
        <p:blipFill>
          <a:blip r:embed="rId3" cstate="print">
            <a:lum bright="-6000" contrast="12000"/>
          </a:blip>
          <a:srcRect/>
          <a:stretch>
            <a:fillRect/>
          </a:stretch>
        </p:blipFill>
        <p:spPr bwMode="auto">
          <a:xfrm>
            <a:off x="228600" y="4247534"/>
            <a:ext cx="2555875" cy="2181225"/>
          </a:xfrm>
          <a:prstGeom prst="rect">
            <a:avLst/>
          </a:prstGeom>
          <a:noFill/>
        </p:spPr>
      </p:pic>
      <p:pic>
        <p:nvPicPr>
          <p:cNvPr id="6" name="Picture 2" descr="http://www.vintagemodelairplane.com/images/AboutMe/EVARtoAAA02.png"/>
          <p:cNvPicPr>
            <a:picLocks noChangeAspect="1" noChangeArrowheads="1"/>
          </p:cNvPicPr>
          <p:nvPr/>
        </p:nvPicPr>
        <p:blipFill>
          <a:blip r:embed="rId4" cstate="print"/>
          <a:srcRect/>
          <a:stretch>
            <a:fillRect/>
          </a:stretch>
        </p:blipFill>
        <p:spPr bwMode="auto">
          <a:xfrm>
            <a:off x="7086600" y="3799613"/>
            <a:ext cx="1905014" cy="2857520"/>
          </a:xfrm>
          <a:prstGeom prst="rect">
            <a:avLst/>
          </a:prstGeom>
          <a:noFill/>
        </p:spPr>
      </p:pic>
      <p:pic>
        <p:nvPicPr>
          <p:cNvPr id="7" name="Picture 14"/>
          <p:cNvPicPr/>
          <p:nvPr/>
        </p:nvPicPr>
        <p:blipFill>
          <a:blip r:embed="rId5" cstate="print"/>
          <a:stretch>
            <a:fillRect/>
          </a:stretch>
        </p:blipFill>
        <p:spPr>
          <a:xfrm>
            <a:off x="5334000" y="228600"/>
            <a:ext cx="3352800" cy="2540391"/>
          </a:xfrm>
          <a:prstGeom prst="rect">
            <a:avLst/>
          </a:prstGeom>
        </p:spPr>
      </p:pic>
    </p:spTree>
    <p:extLst>
      <p:ext uri="{BB962C8B-B14F-4D97-AF65-F5344CB8AC3E}">
        <p14:creationId xmlns:p14="http://schemas.microsoft.com/office/powerpoint/2010/main" val="1291617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1600200"/>
          </a:xfrm>
        </p:spPr>
        <p:txBody>
          <a:bodyPr/>
          <a:lstStyle/>
          <a:p>
            <a:r>
              <a:rPr lang="tr-TR" sz="4400" dirty="0" smtClean="0"/>
              <a:t>DİSTAL ‘SEALING ZONE’</a:t>
            </a:r>
            <a:endParaRPr lang="en-US" sz="4400" dirty="0"/>
          </a:p>
        </p:txBody>
      </p:sp>
      <p:sp>
        <p:nvSpPr>
          <p:cNvPr id="3" name="İçerik Yer Tutucusu 2"/>
          <p:cNvSpPr>
            <a:spLocks noGrp="1"/>
          </p:cNvSpPr>
          <p:nvPr>
            <p:ph idx="1"/>
          </p:nvPr>
        </p:nvSpPr>
        <p:spPr/>
        <p:txBody>
          <a:bodyPr/>
          <a:lstStyle/>
          <a:p>
            <a:pPr marL="514350" indent="-514350">
              <a:buFont typeface="+mj-lt"/>
              <a:buAutoNum type="arabicPeriod"/>
            </a:pPr>
            <a:r>
              <a:rPr lang="tr-TR" dirty="0" err="1"/>
              <a:t>İliak</a:t>
            </a:r>
            <a:r>
              <a:rPr lang="tr-TR" dirty="0"/>
              <a:t> arter çapı</a:t>
            </a:r>
            <a:endParaRPr lang="en-US" dirty="0"/>
          </a:p>
          <a:p>
            <a:pPr marL="514350" indent="-514350">
              <a:buFont typeface="+mj-lt"/>
              <a:buAutoNum type="arabicPeriod"/>
            </a:pPr>
            <a:r>
              <a:rPr lang="tr-TR" dirty="0" err="1"/>
              <a:t>Distal</a:t>
            </a:r>
            <a:r>
              <a:rPr lang="tr-TR" dirty="0"/>
              <a:t> </a:t>
            </a:r>
            <a:r>
              <a:rPr lang="tr-TR" dirty="0" err="1"/>
              <a:t>fiksasyon</a:t>
            </a:r>
            <a:r>
              <a:rPr lang="tr-TR" dirty="0"/>
              <a:t> uzunluğu</a:t>
            </a:r>
            <a:endParaRPr lang="en-US" dirty="0"/>
          </a:p>
        </p:txBody>
      </p:sp>
      <p:pic>
        <p:nvPicPr>
          <p:cNvPr id="4" name="Picture 25"/>
          <p:cNvPicPr/>
          <p:nvPr/>
        </p:nvPicPr>
        <p:blipFill>
          <a:blip r:embed="rId3" cstate="print"/>
          <a:stretch>
            <a:fillRect/>
          </a:stretch>
        </p:blipFill>
        <p:spPr>
          <a:xfrm>
            <a:off x="1828800" y="2743200"/>
            <a:ext cx="5715000" cy="3886200"/>
          </a:xfrm>
          <a:prstGeom prst="rect">
            <a:avLst/>
          </a:prstGeom>
        </p:spPr>
      </p:pic>
    </p:spTree>
    <p:extLst>
      <p:ext uri="{BB962C8B-B14F-4D97-AF65-F5344CB8AC3E}">
        <p14:creationId xmlns:p14="http://schemas.microsoft.com/office/powerpoint/2010/main" val="215330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STENT GREFT SİSTEM KARAKTERİSTİKLERİ</a:t>
            </a:r>
            <a:endParaRPr lang="en-US" dirty="0"/>
          </a:p>
        </p:txBody>
      </p:sp>
      <p:sp>
        <p:nvSpPr>
          <p:cNvPr id="3" name="İçerik Yer Tutucusu 2"/>
          <p:cNvSpPr>
            <a:spLocks noGrp="1"/>
          </p:cNvSpPr>
          <p:nvPr>
            <p:ph idx="1"/>
          </p:nvPr>
        </p:nvSpPr>
        <p:spPr>
          <a:xfrm>
            <a:off x="457200" y="1828800"/>
            <a:ext cx="8229600" cy="5105400"/>
          </a:xfrm>
        </p:spPr>
        <p:txBody>
          <a:bodyPr>
            <a:normAutofit/>
          </a:bodyPr>
          <a:lstStyle/>
          <a:p>
            <a:pPr>
              <a:buFont typeface="Wingdings" pitchFamily="2" charset="2"/>
              <a:buChar char="§"/>
            </a:pPr>
            <a:r>
              <a:rPr lang="en-US" altLang="nl-NL" dirty="0">
                <a:cs typeface="Segoe UI" pitchFamily="34" charset="0"/>
              </a:rPr>
              <a:t>Flexible and conformable stent </a:t>
            </a:r>
            <a:r>
              <a:rPr lang="en-US" altLang="nl-NL" dirty="0" err="1" smtClean="0">
                <a:cs typeface="Segoe UI" pitchFamily="34" charset="0"/>
              </a:rPr>
              <a:t>gr</a:t>
            </a:r>
            <a:r>
              <a:rPr lang="tr-TR" altLang="nl-NL" dirty="0" smtClean="0">
                <a:cs typeface="Segoe UI" pitchFamily="34" charset="0"/>
              </a:rPr>
              <a:t>e</a:t>
            </a:r>
            <a:r>
              <a:rPr lang="en-US" altLang="nl-NL" dirty="0" smtClean="0">
                <a:cs typeface="Segoe UI" pitchFamily="34" charset="0"/>
              </a:rPr>
              <a:t>ft</a:t>
            </a:r>
            <a:endParaRPr lang="en-US" altLang="nl-NL" dirty="0">
              <a:cs typeface="Segoe UI" pitchFamily="34" charset="0"/>
            </a:endParaRPr>
          </a:p>
          <a:p>
            <a:pPr>
              <a:buFont typeface="Wingdings" pitchFamily="2" charset="2"/>
              <a:buChar char="§"/>
            </a:pPr>
            <a:r>
              <a:rPr lang="tr-TR" altLang="nl-NL" dirty="0" smtClean="0">
                <a:cs typeface="Segoe UI" pitchFamily="34" charset="0"/>
              </a:rPr>
              <a:t>Düşük</a:t>
            </a:r>
            <a:r>
              <a:rPr lang="en-US" altLang="nl-NL" dirty="0" smtClean="0">
                <a:cs typeface="Segoe UI" pitchFamily="34" charset="0"/>
              </a:rPr>
              <a:t> </a:t>
            </a:r>
            <a:r>
              <a:rPr lang="en-US" altLang="nl-NL" dirty="0" err="1" smtClean="0">
                <a:cs typeface="Segoe UI" pitchFamily="34" charset="0"/>
              </a:rPr>
              <a:t>profil</a:t>
            </a:r>
            <a:r>
              <a:rPr lang="en-US" altLang="nl-NL" dirty="0" smtClean="0">
                <a:cs typeface="Segoe UI" pitchFamily="34" charset="0"/>
              </a:rPr>
              <a:t>, h</a:t>
            </a:r>
            <a:r>
              <a:rPr lang="tr-TR" altLang="nl-NL" dirty="0" err="1" smtClean="0">
                <a:cs typeface="Segoe UI" pitchFamily="34" charset="0"/>
              </a:rPr>
              <a:t>idrofilik</a:t>
            </a:r>
            <a:r>
              <a:rPr lang="tr-TR" altLang="nl-NL" dirty="0" smtClean="0">
                <a:cs typeface="Segoe UI" pitchFamily="34" charset="0"/>
              </a:rPr>
              <a:t> kaplama</a:t>
            </a:r>
          </a:p>
          <a:p>
            <a:pPr>
              <a:buFont typeface="Wingdings" pitchFamily="2" charset="2"/>
              <a:buChar char="§"/>
            </a:pPr>
            <a:r>
              <a:rPr lang="tr-TR" altLang="nl-NL" dirty="0" smtClean="0">
                <a:cs typeface="Segoe UI" pitchFamily="34" charset="0"/>
              </a:rPr>
              <a:t>Doğru</a:t>
            </a:r>
            <a:r>
              <a:rPr lang="en-US" altLang="nl-NL" dirty="0" smtClean="0">
                <a:cs typeface="Segoe UI" pitchFamily="34" charset="0"/>
              </a:rPr>
              <a:t>, </a:t>
            </a:r>
            <a:r>
              <a:rPr lang="tr-TR" altLang="nl-NL" dirty="0" smtClean="0">
                <a:cs typeface="Segoe UI" pitchFamily="34" charset="0"/>
              </a:rPr>
              <a:t>kontrollü </a:t>
            </a:r>
            <a:r>
              <a:rPr lang="tr-TR" altLang="nl-NL" dirty="0" err="1" smtClean="0">
                <a:cs typeface="Segoe UI" pitchFamily="34" charset="0"/>
              </a:rPr>
              <a:t>deployment</a:t>
            </a:r>
            <a:endParaRPr lang="en-US" altLang="nl-NL" sz="1600" dirty="0">
              <a:cs typeface="Segoe UI" pitchFamily="34" charset="0"/>
            </a:endParaRPr>
          </a:p>
          <a:p>
            <a:pPr>
              <a:buFont typeface="Wingdings" pitchFamily="2" charset="2"/>
              <a:buChar char="§"/>
            </a:pPr>
            <a:r>
              <a:rPr lang="en-US" altLang="nl-NL" dirty="0" err="1" smtClean="0">
                <a:cs typeface="Segoe UI" pitchFamily="34" charset="0"/>
              </a:rPr>
              <a:t>Fra</a:t>
            </a:r>
            <a:r>
              <a:rPr lang="tr-TR" altLang="nl-NL" dirty="0" err="1" smtClean="0">
                <a:cs typeface="Segoe UI" pitchFamily="34" charset="0"/>
              </a:rPr>
              <a:t>ktür</a:t>
            </a:r>
            <a:r>
              <a:rPr lang="en-US" altLang="nl-NL" dirty="0" smtClean="0">
                <a:cs typeface="Segoe UI" pitchFamily="34" charset="0"/>
              </a:rPr>
              <a:t> re</a:t>
            </a:r>
            <a:r>
              <a:rPr lang="tr-TR" altLang="nl-NL" dirty="0" err="1" smtClean="0">
                <a:cs typeface="Segoe UI" pitchFamily="34" charset="0"/>
              </a:rPr>
              <a:t>zistan</a:t>
            </a:r>
            <a:r>
              <a:rPr lang="en-US" altLang="nl-NL" dirty="0" smtClean="0">
                <a:cs typeface="Segoe UI" pitchFamily="34" charset="0"/>
              </a:rPr>
              <a:t> </a:t>
            </a:r>
            <a:r>
              <a:rPr lang="en-US" altLang="nl-NL" sz="1600" dirty="0">
                <a:solidFill>
                  <a:srgbClr val="000000"/>
                </a:solidFill>
                <a:cs typeface="Segoe UI" pitchFamily="34" charset="0"/>
              </a:rPr>
              <a:t>(</a:t>
            </a:r>
            <a:r>
              <a:rPr lang="en-US" altLang="nl-NL" sz="1600" dirty="0" err="1">
                <a:solidFill>
                  <a:srgbClr val="000000"/>
                </a:solidFill>
                <a:cs typeface="Segoe UI" pitchFamily="34" charset="0"/>
              </a:rPr>
              <a:t>Nitinol</a:t>
            </a:r>
            <a:r>
              <a:rPr lang="en-US" altLang="nl-NL" sz="1600" dirty="0">
                <a:solidFill>
                  <a:srgbClr val="000000"/>
                </a:solidFill>
                <a:cs typeface="Segoe UI" pitchFamily="34" charset="0"/>
              </a:rPr>
              <a:t> stents)</a:t>
            </a:r>
            <a:endParaRPr lang="en-US" altLang="nl-NL" dirty="0">
              <a:solidFill>
                <a:srgbClr val="000000"/>
              </a:solidFill>
              <a:cs typeface="Segoe UI" pitchFamily="34" charset="0"/>
            </a:endParaRPr>
          </a:p>
          <a:p>
            <a:pPr>
              <a:buFont typeface="Wingdings" pitchFamily="2" charset="2"/>
              <a:buChar char="§"/>
            </a:pPr>
            <a:r>
              <a:rPr lang="tr-TR" altLang="nl-NL" dirty="0" smtClean="0">
                <a:cs typeface="Segoe UI" pitchFamily="34" charset="0"/>
              </a:rPr>
              <a:t>Yüksek</a:t>
            </a:r>
            <a:r>
              <a:rPr lang="en-US" altLang="nl-NL" dirty="0" smtClean="0">
                <a:cs typeface="Segoe UI" pitchFamily="34" charset="0"/>
              </a:rPr>
              <a:t> d</a:t>
            </a:r>
            <a:r>
              <a:rPr lang="tr-TR" altLang="nl-NL" dirty="0" smtClean="0">
                <a:cs typeface="Segoe UI" pitchFamily="34" charset="0"/>
              </a:rPr>
              <a:t>a</a:t>
            </a:r>
            <a:r>
              <a:rPr lang="en-US" altLang="nl-NL" dirty="0" err="1" smtClean="0">
                <a:cs typeface="Segoe UI" pitchFamily="34" charset="0"/>
              </a:rPr>
              <a:t>nsit</a:t>
            </a:r>
            <a:r>
              <a:rPr lang="tr-TR" altLang="nl-NL" dirty="0" smtClean="0">
                <a:cs typeface="Segoe UI" pitchFamily="34" charset="0"/>
              </a:rPr>
              <a:t>e</a:t>
            </a:r>
            <a:r>
              <a:rPr lang="en-US" altLang="nl-NL" dirty="0" smtClean="0">
                <a:cs typeface="Segoe UI" pitchFamily="34" charset="0"/>
              </a:rPr>
              <a:t> </a:t>
            </a:r>
            <a:r>
              <a:rPr lang="en-US" altLang="nl-NL" dirty="0">
                <a:cs typeface="Segoe UI" pitchFamily="34" charset="0"/>
              </a:rPr>
              <a:t>polyester graft material</a:t>
            </a:r>
          </a:p>
          <a:p>
            <a:pPr>
              <a:buFont typeface="Wingdings" pitchFamily="2" charset="2"/>
              <a:buChar char="§"/>
            </a:pPr>
            <a:r>
              <a:rPr lang="tr-TR" altLang="nl-NL" dirty="0" smtClean="0">
                <a:cs typeface="Segoe UI" pitchFamily="34" charset="0"/>
              </a:rPr>
              <a:t>M</a:t>
            </a:r>
            <a:r>
              <a:rPr lang="en-US" altLang="nl-NL" dirty="0" err="1" smtClean="0">
                <a:cs typeface="Segoe UI" pitchFamily="34" charset="0"/>
              </a:rPr>
              <a:t>igra</a:t>
            </a:r>
            <a:r>
              <a:rPr lang="tr-TR" altLang="nl-NL" dirty="0" err="1" smtClean="0">
                <a:cs typeface="Segoe UI" pitchFamily="34" charset="0"/>
              </a:rPr>
              <a:t>sy</a:t>
            </a:r>
            <a:r>
              <a:rPr lang="en-US" altLang="nl-NL" dirty="0" smtClean="0">
                <a:cs typeface="Segoe UI" pitchFamily="34" charset="0"/>
              </a:rPr>
              <a:t>on re</a:t>
            </a:r>
            <a:r>
              <a:rPr lang="tr-TR" altLang="nl-NL" dirty="0" err="1" smtClean="0">
                <a:cs typeface="Segoe UI" pitchFamily="34" charset="0"/>
              </a:rPr>
              <a:t>zistan</a:t>
            </a:r>
            <a:endParaRPr lang="tr-TR" altLang="nl-NL" dirty="0" smtClean="0">
              <a:cs typeface="Segoe UI" pitchFamily="34" charset="0"/>
            </a:endParaRPr>
          </a:p>
          <a:p>
            <a:pPr>
              <a:buFont typeface="Wingdings" pitchFamily="2" charset="2"/>
              <a:buChar char="§"/>
            </a:pPr>
            <a:r>
              <a:rPr lang="tr-TR" altLang="nl-NL" dirty="0" smtClean="0">
                <a:cs typeface="Segoe UI" pitchFamily="34" charset="0"/>
              </a:rPr>
              <a:t>Geniş </a:t>
            </a:r>
            <a:r>
              <a:rPr lang="tr-TR" altLang="nl-NL" dirty="0" err="1" smtClean="0">
                <a:cs typeface="Segoe UI" pitchFamily="34" charset="0"/>
              </a:rPr>
              <a:t>stent</a:t>
            </a:r>
            <a:r>
              <a:rPr lang="tr-TR" altLang="nl-NL" dirty="0" smtClean="0">
                <a:cs typeface="Segoe UI" pitchFamily="34" charset="0"/>
              </a:rPr>
              <a:t> </a:t>
            </a:r>
            <a:r>
              <a:rPr lang="tr-TR" altLang="nl-NL" dirty="0" err="1" smtClean="0">
                <a:cs typeface="Segoe UI" pitchFamily="34" charset="0"/>
              </a:rPr>
              <a:t>greft</a:t>
            </a:r>
            <a:r>
              <a:rPr lang="tr-TR" altLang="nl-NL" dirty="0" smtClean="0">
                <a:cs typeface="Segoe UI" pitchFamily="34" charset="0"/>
              </a:rPr>
              <a:t> boyut seçenekleri</a:t>
            </a:r>
          </a:p>
          <a:p>
            <a:pPr>
              <a:buFont typeface="Wingdings" pitchFamily="2" charset="2"/>
              <a:buChar char="§"/>
            </a:pPr>
            <a:r>
              <a:rPr lang="tr-TR" altLang="nl-NL" dirty="0" err="1" smtClean="0">
                <a:cs typeface="Segoe UI" pitchFamily="34" charset="0"/>
              </a:rPr>
              <a:t>İnternal</a:t>
            </a:r>
            <a:r>
              <a:rPr lang="tr-TR" altLang="nl-NL" dirty="0" smtClean="0">
                <a:cs typeface="Segoe UI" pitchFamily="34" charset="0"/>
              </a:rPr>
              <a:t> </a:t>
            </a:r>
            <a:r>
              <a:rPr lang="tr-TR" altLang="nl-NL" dirty="0" err="1" smtClean="0">
                <a:cs typeface="Segoe UI" pitchFamily="34" charset="0"/>
              </a:rPr>
              <a:t>iliak</a:t>
            </a:r>
            <a:r>
              <a:rPr lang="tr-TR" altLang="nl-NL" dirty="0" smtClean="0">
                <a:cs typeface="Segoe UI" pitchFamily="34" charset="0"/>
              </a:rPr>
              <a:t> arter için dallı </a:t>
            </a:r>
            <a:r>
              <a:rPr lang="tr-TR" altLang="nl-NL" dirty="0" err="1" smtClean="0">
                <a:cs typeface="Segoe UI" pitchFamily="34" charset="0"/>
              </a:rPr>
              <a:t>stent</a:t>
            </a:r>
            <a:r>
              <a:rPr lang="tr-TR" altLang="nl-NL" dirty="0" smtClean="0">
                <a:cs typeface="Segoe UI" pitchFamily="34" charset="0"/>
              </a:rPr>
              <a:t> </a:t>
            </a:r>
            <a:r>
              <a:rPr lang="tr-TR" altLang="nl-NL" dirty="0" err="1" smtClean="0">
                <a:cs typeface="Segoe UI" pitchFamily="34" charset="0"/>
              </a:rPr>
              <a:t>greft</a:t>
            </a:r>
            <a:endParaRPr lang="tr-TR" altLang="nl-NL" dirty="0" smtClean="0">
              <a:cs typeface="Segoe UI" pitchFamily="34" charset="0"/>
            </a:endParaRPr>
          </a:p>
          <a:p>
            <a:pPr>
              <a:buFont typeface="Wingdings" pitchFamily="2" charset="2"/>
              <a:buChar char="§"/>
            </a:pPr>
            <a:r>
              <a:rPr lang="tr-TR" altLang="nl-NL" dirty="0" smtClean="0">
                <a:cs typeface="Segoe UI" pitchFamily="34" charset="0"/>
              </a:rPr>
              <a:t>İleri derecede açılı </a:t>
            </a:r>
            <a:r>
              <a:rPr lang="tr-TR" altLang="nl-NL" dirty="0" err="1" smtClean="0">
                <a:cs typeface="Segoe UI" pitchFamily="34" charset="0"/>
              </a:rPr>
              <a:t>prox</a:t>
            </a:r>
            <a:r>
              <a:rPr lang="tr-TR" altLang="nl-NL" dirty="0" smtClean="0">
                <a:cs typeface="Segoe UI" pitchFamily="34" charset="0"/>
              </a:rPr>
              <a:t>. boyna uygunluk</a:t>
            </a:r>
          </a:p>
          <a:p>
            <a:pPr>
              <a:buFont typeface="Wingdings" pitchFamily="2" charset="2"/>
              <a:buChar char="§"/>
            </a:pPr>
            <a:endParaRPr lang="en-US" altLang="nl-NL" dirty="0">
              <a:cs typeface="Segoe UI" pitchFamily="34" charset="0"/>
            </a:endParaRPr>
          </a:p>
          <a:p>
            <a:endParaRPr lang="en-US" dirty="0"/>
          </a:p>
        </p:txBody>
      </p:sp>
    </p:spTree>
    <p:extLst>
      <p:ext uri="{BB962C8B-B14F-4D97-AF65-F5344CB8AC3E}">
        <p14:creationId xmlns:p14="http://schemas.microsoft.com/office/powerpoint/2010/main" val="2473500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1600200"/>
          </a:xfrm>
        </p:spPr>
        <p:txBody>
          <a:bodyPr/>
          <a:lstStyle/>
          <a:p>
            <a:r>
              <a:rPr lang="tr-TR" dirty="0" smtClean="0"/>
              <a:t>STENT GREFT</a:t>
            </a:r>
            <a:endParaRPr lang="tr-TR" dirty="0"/>
          </a:p>
        </p:txBody>
      </p:sp>
      <p:pic>
        <p:nvPicPr>
          <p:cNvPr id="1027" name="Picture 3"/>
          <p:cNvPicPr>
            <a:picLocks noGrp="1" noChangeArrowheads="1"/>
          </p:cNvPicPr>
          <p:nvPr>
            <p:ph idx="1"/>
          </p:nvPr>
        </p:nvPicPr>
        <p:blipFill>
          <a:blip r:embed="rId2" cstate="print"/>
          <a:srcRect l="23011" t="3367" r="29644" b="2350"/>
          <a:stretch>
            <a:fillRect/>
          </a:stretch>
        </p:blipFill>
        <p:spPr bwMode="auto">
          <a:xfrm>
            <a:off x="381000" y="1699800"/>
            <a:ext cx="1656000" cy="4320000"/>
          </a:xfrm>
          <a:prstGeom prst="rect">
            <a:avLst/>
          </a:prstGeom>
          <a:noFill/>
          <a:ln w="38100">
            <a:solidFill>
              <a:srgbClr val="FF0000"/>
            </a:solidFill>
            <a:miter lim="800000"/>
            <a:headEnd/>
            <a:tailEnd/>
          </a:ln>
        </p:spPr>
      </p:pic>
      <p:pic>
        <p:nvPicPr>
          <p:cNvPr id="1030" name="Picture 6"/>
          <p:cNvPicPr>
            <a:picLocks noChangeArrowheads="1"/>
          </p:cNvPicPr>
          <p:nvPr/>
        </p:nvPicPr>
        <p:blipFill>
          <a:blip r:embed="rId3" cstate="print"/>
          <a:srcRect l="29093" r="33720" b="11323"/>
          <a:stretch>
            <a:fillRect/>
          </a:stretch>
        </p:blipFill>
        <p:spPr bwMode="auto">
          <a:xfrm>
            <a:off x="6934200" y="1699800"/>
            <a:ext cx="1800000" cy="4320000"/>
          </a:xfrm>
          <a:prstGeom prst="rect">
            <a:avLst/>
          </a:prstGeom>
          <a:noFill/>
          <a:ln w="38100">
            <a:solidFill>
              <a:srgbClr val="FF0000"/>
            </a:solidFill>
            <a:miter lim="800000"/>
            <a:headEnd/>
            <a:tailEnd/>
          </a:ln>
        </p:spPr>
      </p:pic>
      <p:pic>
        <p:nvPicPr>
          <p:cNvPr id="1032" name="Picture 8"/>
          <p:cNvPicPr>
            <a:picLocks noChangeArrowheads="1"/>
          </p:cNvPicPr>
          <p:nvPr/>
        </p:nvPicPr>
        <p:blipFill>
          <a:blip r:embed="rId4" cstate="print"/>
          <a:srcRect l="31689" r="33716" b="14844"/>
          <a:stretch>
            <a:fillRect/>
          </a:stretch>
        </p:blipFill>
        <p:spPr bwMode="auto">
          <a:xfrm>
            <a:off x="4677000" y="1699800"/>
            <a:ext cx="1800000" cy="4320000"/>
          </a:xfrm>
          <a:prstGeom prst="rect">
            <a:avLst/>
          </a:prstGeom>
          <a:noFill/>
          <a:ln w="38100">
            <a:solidFill>
              <a:srgbClr val="FF0000"/>
            </a:solidFill>
            <a:miter lim="800000"/>
            <a:headEnd/>
            <a:tailEnd/>
          </a:ln>
        </p:spPr>
      </p:pic>
      <p:pic>
        <p:nvPicPr>
          <p:cNvPr id="1033" name="Picture 9"/>
          <p:cNvPicPr>
            <a:picLocks noChangeAspect="1" noChangeArrowheads="1"/>
          </p:cNvPicPr>
          <p:nvPr/>
        </p:nvPicPr>
        <p:blipFill>
          <a:blip r:embed="rId5" cstate="print"/>
          <a:srcRect l="35938" r="28125" b="6250"/>
          <a:stretch>
            <a:fillRect/>
          </a:stretch>
        </p:blipFill>
        <p:spPr bwMode="auto">
          <a:xfrm>
            <a:off x="2514600" y="1699800"/>
            <a:ext cx="1656000" cy="4320000"/>
          </a:xfrm>
          <a:prstGeom prst="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rrowheads="1"/>
          </p:cNvPicPr>
          <p:nvPr/>
        </p:nvPicPr>
        <p:blipFill>
          <a:blip r:embed="rId2" cstate="print"/>
          <a:srcRect l="22656" r="28906"/>
          <a:stretch>
            <a:fillRect/>
          </a:stretch>
        </p:blipFill>
        <p:spPr bwMode="auto">
          <a:xfrm>
            <a:off x="228600" y="1524000"/>
            <a:ext cx="1800000" cy="4320000"/>
          </a:xfrm>
          <a:prstGeom prst="rect">
            <a:avLst/>
          </a:prstGeom>
          <a:noFill/>
          <a:ln w="38100">
            <a:solidFill>
              <a:srgbClr val="FF0000"/>
            </a:solidFill>
            <a:miter lim="800000"/>
            <a:headEnd/>
            <a:tailEnd/>
          </a:ln>
        </p:spPr>
      </p:pic>
      <p:pic>
        <p:nvPicPr>
          <p:cNvPr id="3" name="Picture 5"/>
          <p:cNvPicPr>
            <a:picLocks noChangeArrowheads="1"/>
          </p:cNvPicPr>
          <p:nvPr/>
        </p:nvPicPr>
        <p:blipFill>
          <a:blip r:embed="rId3" cstate="print"/>
          <a:srcRect l="26562" t="9037" r="28145" b="5062"/>
          <a:stretch>
            <a:fillRect/>
          </a:stretch>
        </p:blipFill>
        <p:spPr bwMode="auto">
          <a:xfrm>
            <a:off x="2514600" y="1524000"/>
            <a:ext cx="1800000" cy="4320000"/>
          </a:xfrm>
          <a:prstGeom prst="rect">
            <a:avLst/>
          </a:prstGeom>
          <a:noFill/>
          <a:ln w="38100">
            <a:solidFill>
              <a:srgbClr val="FF0000"/>
            </a:solidFill>
            <a:miter lim="800000"/>
            <a:headEnd/>
            <a:tailEnd/>
          </a:ln>
        </p:spPr>
      </p:pic>
      <p:pic>
        <p:nvPicPr>
          <p:cNvPr id="4" name="Picture 7"/>
          <p:cNvPicPr>
            <a:picLocks noChangeArrowheads="1"/>
          </p:cNvPicPr>
          <p:nvPr/>
        </p:nvPicPr>
        <p:blipFill>
          <a:blip r:embed="rId4" cstate="print"/>
          <a:srcRect l="21875" r="20313" b="7813"/>
          <a:stretch>
            <a:fillRect/>
          </a:stretch>
        </p:blipFill>
        <p:spPr bwMode="auto">
          <a:xfrm>
            <a:off x="4724400" y="1524000"/>
            <a:ext cx="1800000" cy="4320000"/>
          </a:xfrm>
          <a:prstGeom prst="rect">
            <a:avLst/>
          </a:prstGeom>
          <a:noFill/>
          <a:ln w="38100">
            <a:solidFill>
              <a:srgbClr val="FF0000"/>
            </a:solidFill>
            <a:miter lim="800000"/>
            <a:headEnd/>
            <a:tailEnd/>
          </a:ln>
        </p:spPr>
      </p:pic>
      <p:pic>
        <p:nvPicPr>
          <p:cNvPr id="2050" name="Picture 2" descr="http://www.vasculardiseasemanagement.com/files/uploads/4%20Criado%20EVAR_pg%2097_Fig%206.png">
            <a:hlinkClick r:id="rId5"/>
          </p:cNvPr>
          <p:cNvPicPr>
            <a:picLocks noChangeAspect="1" noChangeArrowheads="1"/>
          </p:cNvPicPr>
          <p:nvPr/>
        </p:nvPicPr>
        <p:blipFill>
          <a:blip r:embed="rId6" cstate="print"/>
          <a:srcRect b="12000"/>
          <a:stretch>
            <a:fillRect/>
          </a:stretch>
        </p:blipFill>
        <p:spPr bwMode="auto">
          <a:xfrm>
            <a:off x="6705600" y="1752600"/>
            <a:ext cx="2340004" cy="3960000"/>
          </a:xfrm>
          <a:prstGeom prst="rect">
            <a:avLst/>
          </a:prstGeom>
          <a:noFill/>
          <a:ln w="38100">
            <a:solidFill>
              <a:srgbClr val="FF0000"/>
            </a:solidFill>
          </a:ln>
        </p:spPr>
      </p:pic>
      <p:sp>
        <p:nvSpPr>
          <p:cNvPr id="5" name="Başlık 4"/>
          <p:cNvSpPr>
            <a:spLocks noGrp="1"/>
          </p:cNvSpPr>
          <p:nvPr>
            <p:ph type="title"/>
          </p:nvPr>
        </p:nvSpPr>
        <p:spPr>
          <a:xfrm>
            <a:off x="457200" y="-304800"/>
            <a:ext cx="8229600" cy="1600200"/>
          </a:xfrm>
        </p:spPr>
        <p:txBody>
          <a:bodyPr/>
          <a:lstStyle/>
          <a:p>
            <a:r>
              <a:rPr lang="tr-TR" dirty="0" smtClean="0"/>
              <a:t>STENT GREFT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p:cNvPicPr/>
          <p:nvPr/>
        </p:nvPicPr>
        <p:blipFill>
          <a:blip r:embed="rId3" cstate="print"/>
          <a:stretch>
            <a:fillRect/>
          </a:stretch>
        </p:blipFill>
        <p:spPr>
          <a:xfrm>
            <a:off x="990600" y="685800"/>
            <a:ext cx="7315200" cy="5410200"/>
          </a:xfrm>
          <a:prstGeom prst="rect">
            <a:avLst/>
          </a:prstGeom>
        </p:spPr>
      </p:pic>
    </p:spTree>
    <p:extLst>
      <p:ext uri="{BB962C8B-B14F-4D97-AF65-F5344CB8AC3E}">
        <p14:creationId xmlns:p14="http://schemas.microsoft.com/office/powerpoint/2010/main" val="354617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     IFU </a:t>
            </a:r>
            <a:r>
              <a:rPr lang="tr-TR" dirty="0" err="1" smtClean="0"/>
              <a:t>vs</a:t>
            </a:r>
            <a:r>
              <a:rPr lang="tr-TR" dirty="0" smtClean="0"/>
              <a:t> OFF LABEL</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66288" y="1600200"/>
            <a:ext cx="7611424" cy="4525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290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638" y="533400"/>
            <a:ext cx="5084762" cy="58007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6886" t="3291" r="10468" b="1279"/>
          <a:stretch>
            <a:fillRect/>
          </a:stretch>
        </p:blipFill>
        <p:spPr>
          <a:xfrm>
            <a:off x="276225" y="288925"/>
            <a:ext cx="3457575" cy="6264275"/>
          </a:xfrm>
          <a:prstGeom prst="rect">
            <a:avLst/>
          </a:prstGeom>
          <a:noFill/>
          <a:ln>
            <a:solidFill>
              <a:srgbClr val="0070C0"/>
            </a:solidFill>
            <a:miter lim="800000"/>
            <a:headEnd/>
            <a:tailEnd/>
          </a:ln>
        </p:spPr>
      </p:pic>
    </p:spTree>
    <p:extLst>
      <p:ext uri="{BB962C8B-B14F-4D97-AF65-F5344CB8AC3E}">
        <p14:creationId xmlns:p14="http://schemas.microsoft.com/office/powerpoint/2010/main" val="2521456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ENDOLEAK</a:t>
            </a:r>
            <a:endParaRPr lang="en-US" dirty="0"/>
          </a:p>
        </p:txBody>
      </p:sp>
      <p:pic>
        <p:nvPicPr>
          <p:cNvPr id="4" name="Picture 26"/>
          <p:cNvPicPr>
            <a:picLocks noGrp="1"/>
          </p:cNvPicPr>
          <p:nvPr>
            <p:ph idx="1"/>
          </p:nvPr>
        </p:nvPicPr>
        <p:blipFill>
          <a:blip r:embed="rId2" cstate="print"/>
          <a:stretch>
            <a:fillRect/>
          </a:stretch>
        </p:blipFill>
        <p:spPr>
          <a:xfrm>
            <a:off x="651785" y="1600200"/>
            <a:ext cx="7840430" cy="4525963"/>
          </a:xfrm>
          <a:prstGeom prst="rect">
            <a:avLst/>
          </a:prstGeom>
        </p:spPr>
      </p:pic>
    </p:spTree>
    <p:extLst>
      <p:ext uri="{BB962C8B-B14F-4D97-AF65-F5344CB8AC3E}">
        <p14:creationId xmlns:p14="http://schemas.microsoft.com/office/powerpoint/2010/main" val="1388621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61351"/>
            <a:ext cx="4104455" cy="6616551"/>
          </a:xfrm>
          <a:prstGeom prst="rect">
            <a:avLst/>
          </a:prstGeom>
          <a:solidFill>
            <a:srgbClr val="FF0000"/>
          </a:solidFill>
          <a:ln>
            <a:solidFill>
              <a:srgbClr val="FF0000"/>
            </a:solidFill>
            <a:headEnd/>
            <a:tailEnd/>
          </a:ln>
        </p:spPr>
        <p:style>
          <a:lnRef idx="1">
            <a:schemeClr val="accent2"/>
          </a:lnRef>
          <a:fillRef idx="3">
            <a:schemeClr val="accent2"/>
          </a:fillRef>
          <a:effectRef idx="2">
            <a:schemeClr val="accent2"/>
          </a:effectRef>
          <a:fontRef idx="minor">
            <a:schemeClr val="lt1"/>
          </a:fontRef>
        </p:style>
      </p:pic>
      <p:pic>
        <p:nvPicPr>
          <p:cNvPr id="3" name="Picture 2"/>
          <p:cNvPicPr>
            <a:picLocks noChangeAspect="1" noChangeArrowheads="1"/>
          </p:cNvPicPr>
          <p:nvPr/>
        </p:nvPicPr>
        <p:blipFill>
          <a:blip r:embed="rId4" cstate="print"/>
          <a:srcRect/>
          <a:stretch>
            <a:fillRect/>
          </a:stretch>
        </p:blipFill>
        <p:spPr bwMode="auto">
          <a:xfrm>
            <a:off x="4104455" y="908720"/>
            <a:ext cx="5090803" cy="5146138"/>
          </a:xfrm>
          <a:prstGeom prst="rect">
            <a:avLst/>
          </a:prstGeom>
          <a:noFill/>
          <a:ln w="9525">
            <a:solidFill>
              <a:srgbClr val="FF0000"/>
            </a:solidFill>
            <a:miter lim="800000"/>
            <a:headEnd/>
            <a:tailEnd/>
          </a:ln>
          <a:effectLst>
            <a:glow rad="101600">
              <a:schemeClr val="accent2">
                <a:satMod val="175000"/>
                <a:alpha val="40000"/>
              </a:schemeClr>
            </a:glow>
          </a:effectLst>
        </p:spPr>
      </p:pic>
    </p:spTree>
    <p:extLst>
      <p:ext uri="{BB962C8B-B14F-4D97-AF65-F5344CB8AC3E}">
        <p14:creationId xmlns:p14="http://schemas.microsoft.com/office/powerpoint/2010/main" val="22702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838200"/>
            <a:ext cx="7361238" cy="5400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23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6200"/>
            <a:ext cx="8229600" cy="1600200"/>
          </a:xfrm>
        </p:spPr>
        <p:txBody>
          <a:bodyPr>
            <a:normAutofit/>
          </a:bodyPr>
          <a:lstStyle/>
          <a:p>
            <a:r>
              <a:rPr lang="tr-TR" dirty="0" smtClean="0"/>
              <a:t>ENDİKASYONLAR</a:t>
            </a:r>
            <a:br>
              <a:rPr lang="tr-TR" dirty="0" smtClean="0"/>
            </a:br>
            <a:r>
              <a:rPr lang="tr-TR" b="1" i="1" dirty="0" smtClean="0"/>
              <a:t>AAA BOYUT</a:t>
            </a:r>
            <a:endParaRPr lang="en-US" b="1" i="1" dirty="0"/>
          </a:p>
        </p:txBody>
      </p:sp>
      <p:sp>
        <p:nvSpPr>
          <p:cNvPr id="3" name="İçerik Yer Tutucusu 2"/>
          <p:cNvSpPr>
            <a:spLocks noGrp="1"/>
          </p:cNvSpPr>
          <p:nvPr>
            <p:ph idx="1"/>
          </p:nvPr>
        </p:nvSpPr>
        <p:spPr>
          <a:xfrm>
            <a:off x="457200" y="1874837"/>
            <a:ext cx="8229600" cy="4525963"/>
          </a:xfrm>
        </p:spPr>
        <p:txBody>
          <a:bodyPr>
            <a:normAutofit/>
          </a:bodyPr>
          <a:lstStyle/>
          <a:p>
            <a:r>
              <a:rPr lang="tr-TR" dirty="0" smtClean="0"/>
              <a:t>AAA 65-79 yaş E :  %5-10 arasında izleniyor</a:t>
            </a:r>
          </a:p>
          <a:p>
            <a:r>
              <a:rPr lang="tr-TR" dirty="0" smtClean="0"/>
              <a:t>AAA (&gt;5.5cm) onarım, </a:t>
            </a:r>
            <a:r>
              <a:rPr lang="tr-TR" dirty="0" err="1" smtClean="0"/>
              <a:t>rüptür</a:t>
            </a:r>
            <a:r>
              <a:rPr lang="tr-TR" dirty="0" smtClean="0"/>
              <a:t> ve ilişkili </a:t>
            </a:r>
            <a:r>
              <a:rPr lang="tr-TR" dirty="0" err="1" smtClean="0"/>
              <a:t>mortaliteyi</a:t>
            </a:r>
            <a:r>
              <a:rPr lang="tr-TR" dirty="0" smtClean="0"/>
              <a:t> önlemek</a:t>
            </a:r>
          </a:p>
          <a:p>
            <a:r>
              <a:rPr lang="tr-TR" dirty="0" smtClean="0"/>
              <a:t>AAA &lt; 5cm </a:t>
            </a:r>
            <a:r>
              <a:rPr lang="tr-TR" dirty="0" err="1" smtClean="0"/>
              <a:t>rüptür</a:t>
            </a:r>
            <a:r>
              <a:rPr lang="tr-TR" dirty="0" smtClean="0"/>
              <a:t> riski &lt; %2.5/yıl</a:t>
            </a:r>
          </a:p>
          <a:p>
            <a:r>
              <a:rPr lang="tr-TR" dirty="0" smtClean="0"/>
              <a:t>AAA &gt; 6cm </a:t>
            </a:r>
            <a:r>
              <a:rPr lang="tr-TR" dirty="0" err="1" smtClean="0"/>
              <a:t>rüptür</a:t>
            </a:r>
            <a:r>
              <a:rPr lang="tr-TR" dirty="0" smtClean="0"/>
              <a:t> riski &gt; %15-25/yıl</a:t>
            </a:r>
          </a:p>
          <a:p>
            <a:r>
              <a:rPr lang="tr-TR" dirty="0" smtClean="0"/>
              <a:t>Anevrizma çap 5mm/6ay çap artışı</a:t>
            </a:r>
          </a:p>
          <a:p>
            <a:r>
              <a:rPr lang="tr-TR" dirty="0" err="1" smtClean="0"/>
              <a:t>Semptomatik</a:t>
            </a:r>
            <a:r>
              <a:rPr lang="tr-TR" dirty="0" smtClean="0"/>
              <a:t> (ağrı, </a:t>
            </a:r>
            <a:r>
              <a:rPr lang="tr-TR" dirty="0" err="1" smtClean="0"/>
              <a:t>anksiyete</a:t>
            </a:r>
            <a:r>
              <a:rPr lang="tr-TR" dirty="0" smtClean="0"/>
              <a:t>)</a:t>
            </a:r>
          </a:p>
          <a:p>
            <a:r>
              <a:rPr lang="tr-TR" dirty="0" smtClean="0"/>
              <a:t>Kadın, sigara, HT, düşük FEV1 </a:t>
            </a:r>
            <a:r>
              <a:rPr lang="tr-TR" dirty="0" err="1" smtClean="0"/>
              <a:t>rüptür</a:t>
            </a:r>
            <a:r>
              <a:rPr lang="tr-TR" dirty="0" smtClean="0"/>
              <a:t> riski daha yüksek </a:t>
            </a:r>
          </a:p>
          <a:p>
            <a:r>
              <a:rPr lang="tr-TR" dirty="0" err="1" smtClean="0"/>
              <a:t>Sakküler</a:t>
            </a:r>
            <a:r>
              <a:rPr lang="tr-TR" dirty="0" smtClean="0"/>
              <a:t> </a:t>
            </a:r>
            <a:r>
              <a:rPr lang="tr-TR" dirty="0" err="1" smtClean="0"/>
              <a:t>anevizma</a:t>
            </a:r>
            <a:r>
              <a:rPr lang="tr-TR" dirty="0" smtClean="0"/>
              <a:t>, </a:t>
            </a:r>
            <a:r>
              <a:rPr lang="tr-TR" dirty="0" err="1" smtClean="0"/>
              <a:t>mikotik</a:t>
            </a:r>
            <a:r>
              <a:rPr lang="tr-TR" dirty="0" smtClean="0"/>
              <a:t> anevrizma</a:t>
            </a:r>
          </a:p>
        </p:txBody>
      </p:sp>
    </p:spTree>
    <p:extLst>
      <p:ext uri="{BB962C8B-B14F-4D97-AF65-F5344CB8AC3E}">
        <p14:creationId xmlns:p14="http://schemas.microsoft.com/office/powerpoint/2010/main" val="3828594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p:cNvGraphicFramePr>
            <a:graphicFrameLocks/>
          </p:cNvGraphicFramePr>
          <p:nvPr>
            <p:extLst>
              <p:ext uri="{D42A27DB-BD31-4B8C-83A1-F6EECF244321}">
                <p14:modId xmlns:p14="http://schemas.microsoft.com/office/powerpoint/2010/main" val="3691896551"/>
              </p:ext>
            </p:extLst>
          </p:nvPr>
        </p:nvGraphicFramePr>
        <p:xfrm>
          <a:off x="771138" y="2578606"/>
          <a:ext cx="7677148" cy="1916828"/>
        </p:xfrm>
        <a:graphic>
          <a:graphicData uri="http://schemas.openxmlformats.org/drawingml/2006/table">
            <a:tbl>
              <a:tblPr firstRow="1" bandRow="1"/>
              <a:tblGrid>
                <a:gridCol w="2479390"/>
                <a:gridCol w="1314375"/>
                <a:gridCol w="1314375"/>
                <a:gridCol w="1284504"/>
                <a:gridCol w="1284504"/>
              </a:tblGrid>
              <a:tr h="62651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mj-lt"/>
                          <a:ea typeface="Effra"/>
                          <a:cs typeface="Effra"/>
                        </a:rPr>
                        <a:t>US IDE Trial</a:t>
                      </a:r>
                    </a:p>
                  </a:txBody>
                  <a:tcPr marL="91423" marR="91423" marT="45718" marB="45718"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solidFill>
                            <a:schemeClr val="bg1"/>
                          </a:solidFill>
                          <a:latin typeface="+mj-lt"/>
                          <a:ea typeface="Effra"/>
                          <a:cs typeface="Effra"/>
                        </a:rPr>
                        <a:t>1</a:t>
                      </a:r>
                      <a:r>
                        <a:rPr lang="en-US" sz="2400" baseline="0" dirty="0" smtClean="0">
                          <a:solidFill>
                            <a:schemeClr val="bg1"/>
                          </a:solidFill>
                          <a:latin typeface="+mj-lt"/>
                          <a:ea typeface="Effra"/>
                          <a:cs typeface="Effra"/>
                        </a:rPr>
                        <a:t> year</a:t>
                      </a:r>
                      <a:r>
                        <a:rPr lang="en-US" sz="2400" dirty="0" smtClean="0">
                          <a:solidFill>
                            <a:schemeClr val="bg1"/>
                          </a:solidFill>
                          <a:latin typeface="+mj-lt"/>
                          <a:ea typeface="Effra"/>
                          <a:cs typeface="Effra"/>
                        </a:rPr>
                        <a:t> </a:t>
                      </a: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mj-lt"/>
                          <a:ea typeface="Effra"/>
                          <a:cs typeface="Effra"/>
                        </a:rPr>
                        <a:t>2</a:t>
                      </a:r>
                      <a:r>
                        <a:rPr lang="en-US" sz="2400" baseline="0" dirty="0" smtClean="0">
                          <a:solidFill>
                            <a:schemeClr val="bg1"/>
                          </a:solidFill>
                          <a:latin typeface="+mj-lt"/>
                          <a:ea typeface="Effra"/>
                          <a:cs typeface="Effra"/>
                        </a:rPr>
                        <a:t> year </a:t>
                      </a: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ea typeface="Effra"/>
                          <a:cs typeface="Effra"/>
                        </a:rPr>
                        <a:t>3 year </a:t>
                      </a: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ea typeface="Effra"/>
                          <a:cs typeface="Effra"/>
                        </a:rPr>
                        <a:t>4 year </a:t>
                      </a:r>
                    </a:p>
                  </a:txBody>
                  <a:tcPr marL="91423" marR="91423" marT="45718" marB="45718"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r>
              <a:tr h="39569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b="0" dirty="0" smtClean="0">
                          <a:solidFill>
                            <a:srgbClr val="004B87"/>
                          </a:solidFill>
                          <a:latin typeface="+mj-lt"/>
                          <a:ea typeface="Effra"/>
                          <a:cs typeface="Effra"/>
                        </a:rPr>
                        <a:t>Post-Implant Rupture</a:t>
                      </a:r>
                      <a:endParaRPr lang="en-US" sz="1800" b="0" dirty="0">
                        <a:solidFill>
                          <a:srgbClr val="004B87"/>
                        </a:solidFill>
                        <a:latin typeface="+mj-lt"/>
                        <a:ea typeface="Effra"/>
                        <a:cs typeface="Effra"/>
                      </a:endParaRPr>
                    </a:p>
                  </a:txBody>
                  <a:tcPr marL="91423" marR="91423" marT="45718" marB="45718"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endParaRPr lang="en-US" sz="1800" b="0" dirty="0">
                        <a:solidFill>
                          <a:srgbClr val="004B87"/>
                        </a:solidFill>
                        <a:latin typeface="+mj-lt"/>
                        <a:ea typeface="Effra"/>
                        <a:cs typeface="Effra"/>
                      </a:endParaRP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rgbClr val="004B87"/>
                          </a:solidFill>
                          <a:latin typeface="+mj-lt"/>
                          <a:ea typeface="Effra"/>
                          <a:cs typeface="Effra"/>
                        </a:rPr>
                        <a:t>0.8%</a:t>
                      </a:r>
                    </a:p>
                  </a:txBody>
                  <a:tcPr marL="91423" marR="91423" marT="45718" marB="45718"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6502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b="0" dirty="0" smtClean="0">
                          <a:solidFill>
                            <a:srgbClr val="004B87"/>
                          </a:solidFill>
                          <a:latin typeface="+mj-lt"/>
                          <a:ea typeface="Effra"/>
                          <a:cs typeface="Effra"/>
                        </a:rPr>
                        <a:t>Conversion to Open Surgery</a:t>
                      </a:r>
                      <a:endParaRPr lang="en-US" sz="1800" b="0" dirty="0">
                        <a:solidFill>
                          <a:srgbClr val="004B87"/>
                        </a:solidFill>
                        <a:latin typeface="+mj-lt"/>
                        <a:ea typeface="Effra"/>
                        <a:cs typeface="Effra"/>
                      </a:endParaRPr>
                    </a:p>
                  </a:txBody>
                  <a:tcPr marL="91423" marR="91423" marT="45718" marB="45718"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endParaRPr lang="en-US" sz="1800" b="0" dirty="0">
                        <a:solidFill>
                          <a:srgbClr val="004B87"/>
                        </a:solidFill>
                        <a:latin typeface="+mj-lt"/>
                        <a:ea typeface="Effra"/>
                        <a:cs typeface="Effra"/>
                      </a:endParaRP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endParaRPr lang="en-US" sz="1800" b="0" dirty="0">
                        <a:solidFill>
                          <a:srgbClr val="004B87"/>
                        </a:solidFill>
                        <a:latin typeface="+mj-lt"/>
                        <a:ea typeface="Effra"/>
                        <a:cs typeface="Effra"/>
                      </a:endParaRP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smtClean="0">
                          <a:solidFill>
                            <a:srgbClr val="004B87"/>
                          </a:solidFill>
                          <a:latin typeface="+mj-lt"/>
                          <a:ea typeface="Effra"/>
                          <a:cs typeface="Effra"/>
                        </a:rPr>
                        <a:t>0%</a:t>
                      </a:r>
                      <a:endParaRPr lang="en-US" sz="1800" b="0" dirty="0">
                        <a:solidFill>
                          <a:srgbClr val="004B87"/>
                        </a:solidFill>
                        <a:latin typeface="+mj-lt"/>
                        <a:ea typeface="Effra"/>
                        <a:cs typeface="Effra"/>
                      </a:endParaRPr>
                    </a:p>
                  </a:txBody>
                  <a:tcPr marL="91423" marR="91423" marT="45718" marB="4571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rgbClr val="004B87"/>
                          </a:solidFill>
                          <a:latin typeface="+mj-lt"/>
                          <a:ea typeface="Effra"/>
                          <a:cs typeface="Effra"/>
                        </a:rPr>
                        <a:t>0%</a:t>
                      </a:r>
                      <a:endParaRPr lang="en-US" sz="1800" b="0" dirty="0">
                        <a:solidFill>
                          <a:srgbClr val="004B87"/>
                        </a:solidFill>
                        <a:latin typeface="+mj-lt"/>
                        <a:ea typeface="Effra"/>
                        <a:cs typeface="Effra"/>
                      </a:endParaRPr>
                    </a:p>
                  </a:txBody>
                  <a:tcPr marL="91423" marR="91423" marT="45718" marB="45718"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 name="Content Placeholder 8"/>
          <p:cNvGraphicFramePr>
            <a:graphicFrameLocks/>
          </p:cNvGraphicFramePr>
          <p:nvPr>
            <p:extLst>
              <p:ext uri="{D42A27DB-BD31-4B8C-83A1-F6EECF244321}">
                <p14:modId xmlns:p14="http://schemas.microsoft.com/office/powerpoint/2010/main" val="1093192882"/>
              </p:ext>
            </p:extLst>
          </p:nvPr>
        </p:nvGraphicFramePr>
        <p:xfrm>
          <a:off x="756851" y="4224082"/>
          <a:ext cx="7653740" cy="1986889"/>
        </p:xfrm>
        <a:graphic>
          <a:graphicData uri="http://schemas.openxmlformats.org/drawingml/2006/table">
            <a:tbl>
              <a:tblPr firstRow="1" bandRow="1"/>
              <a:tblGrid>
                <a:gridCol w="2480491"/>
                <a:gridCol w="1302706"/>
                <a:gridCol w="1302707"/>
                <a:gridCol w="1315233"/>
                <a:gridCol w="1252603"/>
              </a:tblGrid>
              <a:tr h="69668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ea typeface="Effra"/>
                          <a:cs typeface="Effra"/>
                        </a:rPr>
                        <a:t>ENGAGE</a:t>
                      </a:r>
                    </a:p>
                  </a:txBody>
                  <a:tcPr marL="91437" marR="91437" marT="45692" marB="45692"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mj-lt"/>
                          <a:ea typeface="Effra"/>
                          <a:cs typeface="Effra"/>
                        </a:rPr>
                        <a:t>1</a:t>
                      </a:r>
                      <a:r>
                        <a:rPr lang="en-US" sz="2400" baseline="0" dirty="0" smtClean="0">
                          <a:solidFill>
                            <a:schemeClr val="bg1"/>
                          </a:solidFill>
                          <a:latin typeface="+mj-lt"/>
                          <a:ea typeface="Effra"/>
                          <a:cs typeface="Effra"/>
                        </a:rPr>
                        <a:t> year </a:t>
                      </a:r>
                    </a:p>
                  </a:txBody>
                  <a:tcPr marL="91437" marR="91437" marT="45692" marB="456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solidFill>
                            <a:schemeClr val="bg1"/>
                          </a:solidFill>
                          <a:latin typeface="+mj-lt"/>
                          <a:ea typeface="Effra"/>
                          <a:cs typeface="Effra"/>
                        </a:rPr>
                        <a:t>2</a:t>
                      </a:r>
                      <a:r>
                        <a:rPr lang="en-US" sz="2400" baseline="0" dirty="0" smtClean="0">
                          <a:solidFill>
                            <a:schemeClr val="bg1"/>
                          </a:solidFill>
                          <a:latin typeface="+mj-lt"/>
                          <a:ea typeface="Effra"/>
                          <a:cs typeface="Effra"/>
                        </a:rPr>
                        <a:t> year</a:t>
                      </a:r>
                    </a:p>
                  </a:txBody>
                  <a:tcPr marL="91437" marR="91437" marT="45692" marB="456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b="1" dirty="0" smtClean="0">
                          <a:solidFill>
                            <a:schemeClr val="bg1"/>
                          </a:solidFill>
                          <a:latin typeface="+mj-lt"/>
                          <a:ea typeface="Effra"/>
                          <a:cs typeface="Effra"/>
                        </a:rPr>
                        <a:t>3 year</a:t>
                      </a:r>
                    </a:p>
                  </a:txBody>
                  <a:tcPr marL="91437" marR="91437" marT="45692" marB="456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p>
                      <a:pPr algn="ctr"/>
                      <a:r>
                        <a:rPr lang="en-US" sz="2400" b="1" dirty="0" smtClean="0">
                          <a:solidFill>
                            <a:schemeClr val="bg1"/>
                          </a:solidFill>
                          <a:latin typeface="+mj-lt"/>
                          <a:ea typeface="Effra"/>
                          <a:cs typeface="Effra"/>
                        </a:rPr>
                        <a:t>4 year</a:t>
                      </a:r>
                    </a:p>
                  </a:txBody>
                  <a:tcPr marL="91437" marR="91437" marT="45692" marB="4569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85CA"/>
                    </a:solidFill>
                  </a:tcPr>
                </a:tc>
              </a:tr>
              <a:tr h="4033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b="0" dirty="0" smtClean="0">
                          <a:solidFill>
                            <a:srgbClr val="004B87"/>
                          </a:solidFill>
                          <a:latin typeface="+mj-lt"/>
                          <a:ea typeface="Effra"/>
                          <a:cs typeface="Effra"/>
                        </a:rPr>
                        <a:t>Post-Implant Rupture</a:t>
                      </a:r>
                      <a:endParaRPr lang="en-US" sz="1800" b="0" dirty="0">
                        <a:solidFill>
                          <a:srgbClr val="004B87"/>
                        </a:solidFill>
                        <a:latin typeface="+mj-lt"/>
                        <a:ea typeface="Effra"/>
                        <a:cs typeface="Effra"/>
                      </a:endParaRPr>
                    </a:p>
                  </a:txBody>
                  <a:tcPr marL="91437" marR="91437" marT="45692" marB="45692"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0.2%</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0.3%</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0.5%</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0.9%</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501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b="0" dirty="0" smtClean="0">
                          <a:solidFill>
                            <a:srgbClr val="004B87"/>
                          </a:solidFill>
                          <a:latin typeface="+mj-lt"/>
                          <a:ea typeface="Effra"/>
                          <a:cs typeface="Effra"/>
                        </a:rPr>
                        <a:t>Conversion to Open Surgery</a:t>
                      </a:r>
                      <a:endParaRPr lang="en-US" sz="1800" b="0" dirty="0">
                        <a:solidFill>
                          <a:srgbClr val="004B87"/>
                        </a:solidFill>
                        <a:latin typeface="+mj-lt"/>
                        <a:ea typeface="Effra"/>
                        <a:cs typeface="Effra"/>
                      </a:endParaRPr>
                    </a:p>
                  </a:txBody>
                  <a:tcPr marL="91437" marR="91437" marT="45692" marB="45692"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0.6%</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0.8%</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0.9%</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dirty="0" smtClean="0">
                          <a:solidFill>
                            <a:srgbClr val="004B87"/>
                          </a:solidFill>
                          <a:latin typeface="+mj-lt"/>
                          <a:ea typeface="Effra"/>
                          <a:cs typeface="Effra"/>
                        </a:rPr>
                        <a:t>1.1%</a:t>
                      </a:r>
                      <a:endParaRPr lang="en-US" sz="1800" b="0" dirty="0">
                        <a:solidFill>
                          <a:srgbClr val="004B87"/>
                        </a:solidFill>
                        <a:latin typeface="+mj-lt"/>
                        <a:ea typeface="Effra"/>
                        <a:cs typeface="Effra"/>
                      </a:endParaRPr>
                    </a:p>
                  </a:txBody>
                  <a:tcPr marL="25400" marR="2540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58417" name="Rectangle 1"/>
          <p:cNvSpPr>
            <a:spLocks noChangeArrowheads="1"/>
          </p:cNvSpPr>
          <p:nvPr/>
        </p:nvSpPr>
        <p:spPr bwMode="auto">
          <a:xfrm>
            <a:off x="713990" y="1308783"/>
            <a:ext cx="7750175" cy="860425"/>
          </a:xfrm>
          <a:prstGeom prst="rect">
            <a:avLst/>
          </a:prstGeom>
          <a:solidFill>
            <a:schemeClr val="bg1"/>
          </a:solidFill>
          <a:ln w="9525" algn="ctr">
            <a:solidFill>
              <a:schemeClr val="bg1"/>
            </a:solidFill>
            <a:round/>
            <a:headEnd/>
            <a:tailEnd/>
          </a:ln>
        </p:spPr>
        <p:txBody>
          <a:bodyPr lIns="102413" tIns="51206" rIns="102413" bIns="51206"/>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a:spcBef>
                <a:spcPct val="0"/>
              </a:spcBef>
              <a:buFontTx/>
              <a:buNone/>
            </a:pPr>
            <a:r>
              <a:rPr lang="it-IT" altLang="nl-NL" dirty="0">
                <a:solidFill>
                  <a:srgbClr val="004B87"/>
                </a:solidFill>
                <a:latin typeface="+mj-lt"/>
                <a:ea typeface="MS PGothic" pitchFamily="34" charset="-128"/>
                <a:cs typeface="Effra"/>
              </a:rPr>
              <a:t>Endurant performs equally well in standard EVAR anatomy and real-world patient population</a:t>
            </a:r>
            <a:endParaRPr lang="en-US" altLang="nl-NL" dirty="0">
              <a:solidFill>
                <a:srgbClr val="004B87"/>
              </a:solidFill>
              <a:latin typeface="+mj-lt"/>
              <a:ea typeface="MS PGothic" pitchFamily="34" charset="-128"/>
              <a:cs typeface="Effra"/>
            </a:endParaRPr>
          </a:p>
        </p:txBody>
      </p:sp>
      <p:graphicFrame>
        <p:nvGraphicFramePr>
          <p:cNvPr id="8" name="Table 7"/>
          <p:cNvGraphicFramePr>
            <a:graphicFrameLocks noGrp="1"/>
          </p:cNvGraphicFramePr>
          <p:nvPr>
            <p:extLst>
              <p:ext uri="{D42A27DB-BD31-4B8C-83A1-F6EECF244321}">
                <p14:modId xmlns:p14="http://schemas.microsoft.com/office/powerpoint/2010/main" val="1310720117"/>
              </p:ext>
            </p:extLst>
          </p:nvPr>
        </p:nvGraphicFramePr>
        <p:xfrm>
          <a:off x="296246" y="0"/>
          <a:ext cx="8554109" cy="1158196"/>
        </p:xfrm>
        <a:graphic>
          <a:graphicData uri="http://schemas.openxmlformats.org/drawingml/2006/table">
            <a:tbl>
              <a:tblPr/>
              <a:tblGrid>
                <a:gridCol w="8554109"/>
              </a:tblGrid>
              <a:tr h="1148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300" b="0" kern="1200" baseline="0" dirty="0" smtClean="0">
                          <a:solidFill>
                            <a:srgbClr val="008000"/>
                          </a:solidFill>
                          <a:latin typeface="+mj-lt"/>
                          <a:ea typeface="Effra"/>
                          <a:cs typeface="Effra"/>
                        </a:rPr>
                        <a:t>US IDE </a:t>
                      </a:r>
                      <a:r>
                        <a:rPr lang="en-US" sz="4300" b="0" kern="1200" baseline="0" dirty="0" smtClean="0">
                          <a:solidFill>
                            <a:schemeClr val="tx1">
                              <a:lumMod val="75000"/>
                              <a:lumOff val="25000"/>
                            </a:schemeClr>
                          </a:solidFill>
                          <a:latin typeface="+mj-lt"/>
                          <a:ea typeface="Effra"/>
                          <a:cs typeface="Effra"/>
                        </a:rPr>
                        <a:t>vs. </a:t>
                      </a:r>
                      <a:r>
                        <a:rPr lang="en-US" sz="4300" dirty="0" smtClean="0">
                          <a:solidFill>
                            <a:srgbClr val="0070C0"/>
                          </a:solidFill>
                          <a:latin typeface="+mj-lt"/>
                          <a:ea typeface="Effra"/>
                          <a:cs typeface="Effra"/>
                        </a:rPr>
                        <a:t>ENGAGE: </a:t>
                      </a:r>
                    </a:p>
                    <a:p>
                      <a:pPr algn="ctr"/>
                      <a:r>
                        <a:rPr lang="en-US" sz="2700" b="0" dirty="0" smtClean="0">
                          <a:solidFill>
                            <a:srgbClr val="004B87"/>
                          </a:solidFill>
                          <a:latin typeface="+mj-lt"/>
                        </a:rPr>
                        <a:t>Durable Clinical Performance Out to 4 Years</a:t>
                      </a:r>
                      <a:endParaRPr lang="en-US" sz="2700" b="0" dirty="0">
                        <a:solidFill>
                          <a:srgbClr val="004B87"/>
                        </a:solidFill>
                        <a:latin typeface="+mj-lt"/>
                      </a:endParaRPr>
                    </a:p>
                  </a:txBody>
                  <a:tcPr marL="91442" marR="91442" marT="45698" marB="45698" anchor="ctr" horzOverflow="overflow">
                    <a:lnL>
                      <a:noFill/>
                    </a:lnL>
                    <a:lnR>
                      <a:noFill/>
                    </a:lnR>
                    <a:lnT>
                      <a:noFill/>
                    </a:lnT>
                    <a:lnB w="12700" cap="flat" cmpd="sng" algn="ctr">
                      <a:solidFill>
                        <a:srgbClr val="0070C0"/>
                      </a:solidFill>
                      <a:prstDash val="solid"/>
                      <a:round/>
                      <a:headEnd type="none" w="med" len="med"/>
                      <a:tailEnd type="none" w="med" len="med"/>
                    </a:lnB>
                    <a:lnTlToBr>
                      <a:noFill/>
                    </a:lnTlToBr>
                    <a:lnBlToTr>
                      <a:noFill/>
                    </a:lnBlToTr>
                    <a:noFill/>
                  </a:tcPr>
                </a:tc>
              </a:tr>
            </a:tbl>
          </a:graphicData>
        </a:graphic>
      </p:graphicFrame>
      <p:sp>
        <p:nvSpPr>
          <p:cNvPr id="11" name="TextBox 10"/>
          <p:cNvSpPr txBox="1"/>
          <p:nvPr/>
        </p:nvSpPr>
        <p:spPr>
          <a:xfrm>
            <a:off x="2820818" y="6008734"/>
            <a:ext cx="3395075" cy="42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13" tIns="51206" rIns="102413" bIns="51206">
            <a:spAutoFit/>
          </a:bodyPr>
          <a:lstStyle>
            <a:defPPr>
              <a:defRPr lang="en-US"/>
            </a:defPPr>
            <a:lvl1pPr marL="1079500">
              <a:spcBef>
                <a:spcPct val="0"/>
              </a:spcBef>
              <a:buFontTx/>
              <a:buNone/>
              <a:defRPr sz="1050">
                <a:solidFill>
                  <a:srgbClr val="A6A6A6"/>
                </a:solidFill>
                <a:latin typeface="Effra"/>
                <a:ea typeface="MS PGothic" pitchFamily="34" charset="-128"/>
                <a:cs typeface="Effra"/>
              </a:defRPr>
            </a:lvl1pPr>
            <a:lvl2pPr marL="742950" indent="-285750" eaLnBrk="0" hangingPunct="0">
              <a:spcBef>
                <a:spcPct val="20000"/>
              </a:spcBef>
              <a:buChar char="–"/>
              <a:defRPr sz="2000">
                <a:latin typeface="Arial" pitchFamily="34" charset="0"/>
                <a:ea typeface="ヒラギノ角ゴ Pro W3" pitchFamily="-96" charset="-128"/>
              </a:defRPr>
            </a:lvl2pPr>
            <a:lvl3pPr marL="1143000" indent="-228600" eaLnBrk="0" hangingPunct="0">
              <a:spcBef>
                <a:spcPct val="20000"/>
              </a:spcBef>
              <a:buChar char="•"/>
              <a:defRPr>
                <a:latin typeface="Arial" pitchFamily="34" charset="0"/>
                <a:ea typeface="ヒラギノ角ゴ Pro W3" pitchFamily="-96" charset="-128"/>
              </a:defRPr>
            </a:lvl3pPr>
            <a:lvl4pPr marL="1600200" indent="-228600" eaLnBrk="0" hangingPunct="0">
              <a:spcBef>
                <a:spcPct val="20000"/>
              </a:spcBef>
              <a:defRPr>
                <a:latin typeface="Arial" pitchFamily="34" charset="0"/>
                <a:ea typeface="ヒラギノ角ゴ Pro W3" pitchFamily="-96" charset="-128"/>
              </a:defRPr>
            </a:lvl4pPr>
            <a:lvl5pPr marL="2057400" indent="-228600" eaLnBrk="0" hangingPunct="0">
              <a:spcBef>
                <a:spcPct val="20000"/>
              </a:spcBef>
              <a:buChar char="»"/>
              <a:defRPr sz="1600">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latin typeface="Arial" pitchFamily="34" charset="0"/>
                <a:ea typeface="ヒラギノ角ゴ Pro W3" pitchFamily="-96" charset="-128"/>
              </a:defRPr>
            </a:lvl9pPr>
          </a:lstStyle>
          <a:p>
            <a:pPr marL="0" algn="ctr"/>
            <a:r>
              <a:rPr lang="en-US" altLang="nl-NL" dirty="0" smtClean="0"/>
              <a:t>Sources: </a:t>
            </a:r>
            <a:r>
              <a:rPr lang="en-US" dirty="0"/>
              <a:t>General Veith 2015 Report, Endurant BIFUR DEC2014</a:t>
            </a:r>
          </a:p>
        </p:txBody>
      </p:sp>
    </p:spTree>
    <p:extLst>
      <p:ext uri="{BB962C8B-B14F-4D97-AF65-F5344CB8AC3E}">
        <p14:creationId xmlns:p14="http://schemas.microsoft.com/office/powerpoint/2010/main" val="501857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p:cNvGraphicFramePr>
            <a:graphicFrameLocks/>
          </p:cNvGraphicFramePr>
          <p:nvPr>
            <p:extLst>
              <p:ext uri="{D42A27DB-BD31-4B8C-83A1-F6EECF244321}">
                <p14:modId xmlns:p14="http://schemas.microsoft.com/office/powerpoint/2010/main" val="1880944492"/>
              </p:ext>
            </p:extLst>
          </p:nvPr>
        </p:nvGraphicFramePr>
        <p:xfrm>
          <a:off x="299311" y="1576214"/>
          <a:ext cx="8153401" cy="2194047"/>
        </p:xfrm>
        <a:graphic>
          <a:graphicData uri="http://schemas.openxmlformats.org/drawingml/2006/table">
            <a:tbl>
              <a:tblPr firstRow="1" bandRow="1"/>
              <a:tblGrid>
                <a:gridCol w="2625271"/>
                <a:gridCol w="1393372"/>
                <a:gridCol w="1291771"/>
                <a:gridCol w="1436915"/>
                <a:gridCol w="1406072"/>
              </a:tblGrid>
              <a:tr h="6380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latin typeface="Effra"/>
                          <a:ea typeface="Effra"/>
                          <a:cs typeface="Effra"/>
                        </a:rPr>
                        <a:t>US IDE Trial</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smtClean="0">
                          <a:solidFill>
                            <a:schemeClr val="bg1"/>
                          </a:solidFill>
                          <a:latin typeface="Effra"/>
                          <a:ea typeface="Effra"/>
                          <a:cs typeface="Effra"/>
                        </a:rPr>
                        <a:t>1</a:t>
                      </a:r>
                      <a:r>
                        <a:rPr lang="en-US" sz="1600" baseline="0" dirty="0" smtClean="0">
                          <a:solidFill>
                            <a:schemeClr val="bg1"/>
                          </a:solidFill>
                          <a:latin typeface="Effra"/>
                          <a:ea typeface="Effra"/>
                          <a:cs typeface="Effra"/>
                        </a:rPr>
                        <a:t> year</a:t>
                      </a:r>
                      <a:endParaRPr lang="en-US" sz="1600" dirty="0" smtClean="0">
                        <a:solidFill>
                          <a:schemeClr val="bg1"/>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Effra"/>
                          <a:ea typeface="Effra"/>
                          <a:cs typeface="Effra"/>
                        </a:rPr>
                        <a:t>2</a:t>
                      </a:r>
                      <a:r>
                        <a:rPr lang="en-US" sz="1600" baseline="0" dirty="0" smtClean="0">
                          <a:solidFill>
                            <a:schemeClr val="bg1"/>
                          </a:solidFill>
                          <a:latin typeface="Effra"/>
                          <a:ea typeface="Effra"/>
                          <a:cs typeface="Effra"/>
                        </a:rPr>
                        <a:t> year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Effra"/>
                          <a:ea typeface="Effra"/>
                          <a:cs typeface="Effra"/>
                        </a:rPr>
                        <a:t>3 year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c>
                  <a:txBody>
                    <a:body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latin typeface="Effra"/>
                          <a:ea typeface="Effra"/>
                          <a:cs typeface="Effra"/>
                        </a:rPr>
                        <a:t>4 year</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7BC1F"/>
                    </a:solidFill>
                  </a:tcPr>
                </a:tc>
              </a:tr>
              <a:tr h="3357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b="1" dirty="0" smtClean="0">
                          <a:solidFill>
                            <a:srgbClr val="595959"/>
                          </a:solidFill>
                          <a:latin typeface="Effra"/>
                          <a:ea typeface="Effra"/>
                          <a:cs typeface="Effra"/>
                        </a:rPr>
                        <a:t>Type I Endoleak</a:t>
                      </a:r>
                      <a:endParaRPr lang="en-US" sz="1500" b="1" dirty="0">
                        <a:solidFill>
                          <a:srgbClr val="595959"/>
                        </a:solidFill>
                        <a:latin typeface="Effra"/>
                        <a:ea typeface="Effra"/>
                        <a:cs typeface="Effra"/>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0.8%</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defTabSz="914400" rtl="0" eaLnBrk="1" latinLnBrk="0" hangingPunct="1"/>
                      <a:r>
                        <a:rPr lang="en-US" sz="1400" kern="1200" dirty="0" smtClean="0">
                          <a:solidFill>
                            <a:srgbClr val="595959"/>
                          </a:solidFill>
                          <a:latin typeface="Effra"/>
                          <a:ea typeface="Effra"/>
                          <a:cs typeface="Effra"/>
                        </a:rPr>
                        <a:t>0.9%</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44000" algn="ctr"/>
                      <a:r>
                        <a:rPr lang="en-US" sz="1400" b="0" dirty="0" smtClean="0">
                          <a:solidFill>
                            <a:srgbClr val="595959"/>
                          </a:solidFill>
                          <a:latin typeface="Effra"/>
                          <a:ea typeface="Effra"/>
                          <a:cs typeface="Effra"/>
                        </a:rPr>
                        <a:t>0%</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3357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b="1" dirty="0" smtClean="0">
                          <a:solidFill>
                            <a:srgbClr val="595959"/>
                          </a:solidFill>
                          <a:latin typeface="Effra"/>
                          <a:ea typeface="Effra"/>
                          <a:cs typeface="Effra"/>
                        </a:rPr>
                        <a:t>Migration </a:t>
                      </a:r>
                      <a:endParaRPr lang="en-US" sz="1500" b="1" dirty="0">
                        <a:solidFill>
                          <a:srgbClr val="595959"/>
                        </a:solidFill>
                        <a:latin typeface="Effra"/>
                        <a:ea typeface="Effra"/>
                        <a:cs typeface="Effra"/>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Effra"/>
                          <a:ea typeface="Effra"/>
                          <a:cs typeface="Effra"/>
                        </a:rPr>
                        <a:t>0%</a:t>
                      </a:r>
                      <a:endParaRPr lang="en-US" sz="1400" b="1" dirty="0" smtClean="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Effra"/>
                          <a:ea typeface="Effra"/>
                          <a:cs typeface="Effra"/>
                        </a:rPr>
                        <a:t>0%</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r>
              <a:tr h="3357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500" b="1" dirty="0" smtClean="0">
                          <a:solidFill>
                            <a:srgbClr val="595959"/>
                          </a:solidFill>
                          <a:latin typeface="Effra"/>
                          <a:ea typeface="Effra"/>
                          <a:cs typeface="Effra"/>
                        </a:rPr>
                        <a:t>Stent Graft Wire Form Fracture</a:t>
                      </a:r>
                      <a:endParaRPr lang="en-US" sz="1500" b="1" dirty="0">
                        <a:solidFill>
                          <a:srgbClr val="595959"/>
                        </a:solidFill>
                        <a:latin typeface="Effra"/>
                        <a:ea typeface="Effra"/>
                        <a:cs typeface="Effra"/>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Effra"/>
                          <a:ea typeface="Effra"/>
                          <a:cs typeface="Effra"/>
                        </a:rPr>
                        <a:t>0%</a:t>
                      </a:r>
                      <a:endParaRPr lang="en-US" sz="1400" b="1" dirty="0" smtClean="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Effra"/>
                          <a:ea typeface="Effra"/>
                          <a:cs typeface="Effra"/>
                        </a:rPr>
                        <a:t>0%</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335798">
                <a:tc>
                  <a:txBody>
                    <a:bodyPr/>
                    <a:lstStyle/>
                    <a:p>
                      <a:pPr marL="0" marR="0" lvl="0" indent="0" algn="l" defTabSz="914118" rtl="0" eaLnBrk="1" fontAlgn="auto" latinLnBrk="0" hangingPunct="1">
                        <a:lnSpc>
                          <a:spcPct val="100000"/>
                        </a:lnSpc>
                        <a:spcBef>
                          <a:spcPts val="0"/>
                        </a:spcBef>
                        <a:spcAft>
                          <a:spcPts val="0"/>
                        </a:spcAft>
                        <a:buClrTx/>
                        <a:buSzTx/>
                        <a:buFontTx/>
                        <a:buNone/>
                        <a:tabLst/>
                        <a:defRPr/>
                      </a:pPr>
                      <a:r>
                        <a:rPr kumimoji="0" lang="it-IT" sz="1500" b="1" u="none" strike="noStrike" cap="none" normalizeH="0" baseline="0" dirty="0" smtClean="0">
                          <a:ln>
                            <a:noFill/>
                          </a:ln>
                          <a:solidFill>
                            <a:srgbClr val="595959"/>
                          </a:solidFill>
                          <a:effectLst/>
                          <a:latin typeface="Effra"/>
                          <a:ea typeface="Effra"/>
                          <a:cs typeface="Effra"/>
                        </a:rPr>
                        <a:t>Stent Graft Occlusion</a:t>
                      </a:r>
                      <a:endParaRPr kumimoji="0" lang="en-US" sz="1500" b="1" i="0" u="none" strike="noStrike" cap="none" normalizeH="0" baseline="0" dirty="0" smtClean="0">
                        <a:ln>
                          <a:noFill/>
                        </a:ln>
                        <a:solidFill>
                          <a:srgbClr val="595959"/>
                        </a:solidFill>
                        <a:effectLst/>
                        <a:latin typeface="Effra"/>
                        <a:ea typeface="Effra"/>
                        <a:cs typeface="Effra"/>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400" dirty="0" smtClean="0">
                          <a:solidFill>
                            <a:srgbClr val="595959"/>
                          </a:solidFill>
                          <a:latin typeface="Effra"/>
                          <a:ea typeface="Effra"/>
                          <a:cs typeface="Effra"/>
                        </a:rPr>
                        <a:t>0%</a:t>
                      </a:r>
                      <a:endParaRPr lang="en-US" sz="1400" b="1" dirty="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118"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Effra"/>
                          <a:ea typeface="Effra"/>
                          <a:cs typeface="Effra"/>
                        </a:rPr>
                        <a:t>0.8%</a:t>
                      </a:r>
                      <a:endParaRPr lang="en-US" sz="1400" b="1" dirty="0" smtClean="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118"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Effra"/>
                          <a:ea typeface="Effra"/>
                          <a:cs typeface="Effra"/>
                        </a:rPr>
                        <a:t>0%</a:t>
                      </a:r>
                      <a:endParaRPr lang="en-US" sz="1400" b="1" dirty="0" smtClean="0">
                        <a:solidFill>
                          <a:srgbClr val="595959"/>
                        </a:solidFill>
                        <a:latin typeface="Effra"/>
                        <a:ea typeface="Effra"/>
                        <a:cs typeface="Effra"/>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c>
                  <a:txBody>
                    <a:bodyPr/>
                    <a:lstStyle/>
                    <a:p>
                      <a:pPr marL="144000" marR="0" indent="0" algn="ctr" defTabSz="914118"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Effra"/>
                          <a:ea typeface="Effra"/>
                          <a:cs typeface="Effra"/>
                        </a:rPr>
                        <a:t>0%</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F5CF"/>
                    </a:solidFill>
                  </a:tcPr>
                </a:tc>
              </a:tr>
            </a:tbl>
          </a:graphicData>
        </a:graphic>
      </p:graphicFrame>
      <p:graphicFrame>
        <p:nvGraphicFramePr>
          <p:cNvPr id="5" name="Content Placeholder 8"/>
          <p:cNvGraphicFramePr>
            <a:graphicFrameLocks/>
          </p:cNvGraphicFramePr>
          <p:nvPr>
            <p:extLst>
              <p:ext uri="{D42A27DB-BD31-4B8C-83A1-F6EECF244321}">
                <p14:modId xmlns:p14="http://schemas.microsoft.com/office/powerpoint/2010/main" val="2802987675"/>
              </p:ext>
            </p:extLst>
          </p:nvPr>
        </p:nvGraphicFramePr>
        <p:xfrm>
          <a:off x="283436" y="3793043"/>
          <a:ext cx="8146580" cy="2038710"/>
        </p:xfrm>
        <a:graphic>
          <a:graphicData uri="http://schemas.openxmlformats.org/drawingml/2006/table">
            <a:tbl>
              <a:tblPr firstRow="1" bandRow="1"/>
              <a:tblGrid>
                <a:gridCol w="2635128"/>
                <a:gridCol w="1415441"/>
                <a:gridCol w="1290181"/>
                <a:gridCol w="1427967"/>
                <a:gridCol w="1377863"/>
              </a:tblGrid>
              <a:tr h="4537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Effra"/>
                          <a:ea typeface="Effra"/>
                          <a:cs typeface="Effra"/>
                        </a:rPr>
                        <a:t>ENGAGE</a:t>
                      </a:r>
                    </a:p>
                  </a:txBody>
                  <a:tcPr marL="91435" marR="91435" marT="45749" marB="45749"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E7CB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118"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Effra"/>
                          <a:ea typeface="Effra"/>
                          <a:cs typeface="Effra"/>
                        </a:rPr>
                        <a:t>1</a:t>
                      </a:r>
                      <a:r>
                        <a:rPr lang="en-US" sz="1600" baseline="0" dirty="0" smtClean="0">
                          <a:solidFill>
                            <a:schemeClr val="bg1"/>
                          </a:solidFill>
                          <a:latin typeface="Effra"/>
                          <a:ea typeface="Effra"/>
                          <a:cs typeface="Effra"/>
                        </a:rPr>
                        <a:t> year</a:t>
                      </a: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E7CB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smtClean="0">
                          <a:solidFill>
                            <a:schemeClr val="bg1"/>
                          </a:solidFill>
                          <a:latin typeface="Effra"/>
                          <a:ea typeface="Effra"/>
                          <a:cs typeface="Effra"/>
                        </a:rPr>
                        <a:t>2</a:t>
                      </a:r>
                      <a:r>
                        <a:rPr lang="en-US" sz="1600" baseline="0" dirty="0" smtClean="0">
                          <a:solidFill>
                            <a:schemeClr val="bg1"/>
                          </a:solidFill>
                          <a:latin typeface="Effra"/>
                          <a:ea typeface="Effra"/>
                          <a:cs typeface="Effra"/>
                        </a:rPr>
                        <a:t> year</a:t>
                      </a: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E7CB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b="1" dirty="0" smtClean="0">
                          <a:solidFill>
                            <a:schemeClr val="bg1"/>
                          </a:solidFill>
                          <a:latin typeface="Effra"/>
                          <a:ea typeface="Effra"/>
                          <a:cs typeface="Effra"/>
                        </a:rPr>
                        <a:t>3 year</a:t>
                      </a: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E7CB5"/>
                    </a:solidFill>
                  </a:tcPr>
                </a:tc>
                <a:tc>
                  <a:txBody>
                    <a:bodyPr/>
                    <a:lstStyle/>
                    <a:p>
                      <a:pPr algn="ctr"/>
                      <a:r>
                        <a:rPr lang="en-US" sz="1600" b="1" dirty="0" smtClean="0">
                          <a:solidFill>
                            <a:schemeClr val="bg1"/>
                          </a:solidFill>
                          <a:latin typeface="Effra"/>
                          <a:ea typeface="Effra"/>
                          <a:cs typeface="Effra"/>
                        </a:rPr>
                        <a:t>4 year</a:t>
                      </a: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E7CB5"/>
                    </a:solidFill>
                  </a:tcPr>
                </a:tc>
              </a:tr>
              <a:tr h="3440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1" dirty="0" smtClean="0">
                          <a:solidFill>
                            <a:srgbClr val="595959"/>
                          </a:solidFill>
                          <a:latin typeface="Effra"/>
                          <a:ea typeface="Effra"/>
                          <a:cs typeface="Effra"/>
                        </a:rPr>
                        <a:t>Type I Endoleak</a:t>
                      </a:r>
                      <a:endParaRPr lang="en-US" sz="1400" b="1" dirty="0">
                        <a:solidFill>
                          <a:srgbClr val="595959"/>
                        </a:solidFill>
                        <a:latin typeface="Effra"/>
                        <a:ea typeface="Effra"/>
                        <a:cs typeface="Effra"/>
                      </a:endParaRPr>
                    </a:p>
                  </a:txBody>
                  <a:tcPr marL="91435" marR="91435" marT="45749" marB="45749"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p>
                      <a:pPr marL="14400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595959"/>
                          </a:solidFill>
                          <a:effectLst/>
                          <a:latin typeface="Effra"/>
                          <a:ea typeface="Effra"/>
                          <a:cs typeface="Effra"/>
                        </a:rPr>
                        <a:t>0.4%</a:t>
                      </a:r>
                      <a:endParaRPr kumimoji="0" lang="en-US" sz="900" b="0" i="0" u="none" strike="noStrike" cap="none" normalizeH="0" baseline="0" dirty="0">
                        <a:ln>
                          <a:noFill/>
                        </a:ln>
                        <a:solidFill>
                          <a:srgbClr val="595959"/>
                        </a:solidFill>
                        <a:effectLst/>
                        <a:latin typeface="Effra"/>
                        <a:ea typeface="Effra"/>
                        <a:cs typeface="Effra"/>
                      </a:endParaRPr>
                    </a:p>
                  </a:txBody>
                  <a:tcPr marL="25396" marR="25396" marT="0"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p>
                      <a:pPr marL="144000" marR="0" lvl="0" indent="0" algn="ctr" defTabSz="914400" rtl="0" eaLnBrk="1" fontAlgn="base" latinLnBrk="0" hangingPunct="1">
                        <a:lnSpc>
                          <a:spcPct val="100000"/>
                        </a:lnSpc>
                        <a:spcBef>
                          <a:spcPct val="0"/>
                        </a:spcBef>
                        <a:spcAft>
                          <a:spcPct val="0"/>
                        </a:spcAft>
                        <a:buClrTx/>
                        <a:buSzTx/>
                        <a:buFontTx/>
                        <a:buNone/>
                        <a:tabLst/>
                        <a:defRPr/>
                      </a:pPr>
                      <a:r>
                        <a:rPr kumimoji="0" lang="it-IT" sz="1500" u="none" strike="noStrike" cap="none" normalizeH="0" baseline="0" dirty="0" smtClean="0">
                          <a:ln>
                            <a:noFill/>
                          </a:ln>
                          <a:solidFill>
                            <a:srgbClr val="595959"/>
                          </a:solidFill>
                          <a:effectLst/>
                          <a:latin typeface="Effra"/>
                          <a:ea typeface="Effra"/>
                          <a:cs typeface="Effra"/>
                        </a:rPr>
                        <a:t>0.9%</a:t>
                      </a:r>
                      <a:endParaRPr kumimoji="0" lang="en-US" sz="900" b="0" i="0" u="none" strike="noStrike" cap="none" normalizeH="0" baseline="0" dirty="0" smtClean="0">
                        <a:ln>
                          <a:noFill/>
                        </a:ln>
                        <a:solidFill>
                          <a:srgbClr val="595959"/>
                        </a:solidFill>
                        <a:effectLst/>
                        <a:latin typeface="Effra"/>
                        <a:ea typeface="Effra"/>
                        <a:cs typeface="Effra"/>
                      </a:endParaRPr>
                    </a:p>
                  </a:txBody>
                  <a:tcPr marL="25397" marR="25397" marT="0"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lvl="0" indent="0" algn="ctr" defTabSz="914118" rtl="0" eaLnBrk="1" fontAlgn="auto" latinLnBrk="0" hangingPunct="1">
                        <a:lnSpc>
                          <a:spcPct val="100000"/>
                        </a:lnSpc>
                        <a:spcBef>
                          <a:spcPts val="0"/>
                        </a:spcBef>
                        <a:spcAft>
                          <a:spcPts val="0"/>
                        </a:spcAft>
                        <a:buClrTx/>
                        <a:buSzTx/>
                        <a:buFontTx/>
                        <a:buNone/>
                        <a:tabLst/>
                        <a:defRPr/>
                      </a:pPr>
                      <a:r>
                        <a:rPr kumimoji="0" lang="it-IT" sz="1500" u="none" strike="noStrike" cap="none" normalizeH="0" baseline="0" dirty="0" smtClean="0">
                          <a:ln>
                            <a:noFill/>
                          </a:ln>
                          <a:solidFill>
                            <a:srgbClr val="595959"/>
                          </a:solidFill>
                          <a:effectLst/>
                          <a:latin typeface="Effra"/>
                          <a:ea typeface="Effra"/>
                          <a:cs typeface="Effra"/>
                        </a:rPr>
                        <a:t>1.4%</a:t>
                      </a:r>
                      <a:endParaRPr kumimoji="0" lang="en-US" sz="900" b="0" i="0" u="none" strike="noStrike" cap="none" normalizeH="0" baseline="0" dirty="0" smtClean="0">
                        <a:ln>
                          <a:noFill/>
                        </a:ln>
                        <a:solidFill>
                          <a:srgbClr val="595959"/>
                        </a:solidFill>
                        <a:effectLst/>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p>
                      <a:pPr marL="144000" marR="0" lvl="0" indent="0" algn="ctr" defTabSz="914118"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smtClean="0">
                          <a:ln>
                            <a:noFill/>
                          </a:ln>
                          <a:solidFill>
                            <a:srgbClr val="595959"/>
                          </a:solidFill>
                          <a:effectLst/>
                          <a:latin typeface="Effra"/>
                          <a:ea typeface="Effra"/>
                          <a:cs typeface="Effra"/>
                        </a:rPr>
                        <a:t>2.0%</a:t>
                      </a:r>
                      <a:endParaRPr kumimoji="0" lang="en-US" sz="900" b="0" i="0" u="none" strike="noStrike" cap="none" normalizeH="0" baseline="0" dirty="0" smtClean="0">
                        <a:ln>
                          <a:noFill/>
                        </a:ln>
                        <a:solidFill>
                          <a:srgbClr val="595959"/>
                        </a:solidFill>
                        <a:effectLst/>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r>
              <a:tr h="3440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1" dirty="0" smtClean="0">
                          <a:solidFill>
                            <a:srgbClr val="595959"/>
                          </a:solidFill>
                          <a:latin typeface="Effra"/>
                          <a:ea typeface="Effra"/>
                          <a:cs typeface="Effra"/>
                        </a:rPr>
                        <a:t>Migration </a:t>
                      </a:r>
                      <a:endParaRPr lang="en-US" sz="1400" b="1" dirty="0">
                        <a:solidFill>
                          <a:srgbClr val="595959"/>
                        </a:solidFill>
                        <a:latin typeface="Effra"/>
                        <a:ea typeface="Effra"/>
                        <a:cs typeface="Effra"/>
                      </a:endParaRPr>
                    </a:p>
                  </a:txBody>
                  <a:tcPr marL="91435" marR="91435" marT="45749" marB="45749"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500" dirty="0" smtClean="0">
                          <a:solidFill>
                            <a:srgbClr val="595959"/>
                          </a:solidFill>
                          <a:latin typeface="Effra"/>
                          <a:ea typeface="Effra"/>
                          <a:cs typeface="Effra"/>
                        </a:rPr>
                        <a:t>0%</a:t>
                      </a:r>
                      <a:endParaRPr lang="en-US" sz="900" b="1" dirty="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595959"/>
                          </a:solidFill>
                          <a:latin typeface="Effra"/>
                          <a:ea typeface="Effra"/>
                          <a:cs typeface="Effra"/>
                        </a:rPr>
                        <a:t>0%</a:t>
                      </a:r>
                      <a:endParaRPr lang="en-US" sz="900" b="1"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595959"/>
                          </a:solidFill>
                          <a:latin typeface="Effra"/>
                          <a:ea typeface="Effra"/>
                          <a:cs typeface="Effra"/>
                        </a:rPr>
                        <a:t>0%</a:t>
                      </a:r>
                      <a:endParaRPr lang="en-US" sz="900" b="1"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solidFill>
                            <a:srgbClr val="595959"/>
                          </a:solidFill>
                          <a:latin typeface="Effra"/>
                          <a:ea typeface="Effra"/>
                          <a:cs typeface="Effra"/>
                        </a:rPr>
                        <a:t>0.1%</a:t>
                      </a:r>
                      <a:endParaRPr lang="en-US" sz="900" b="0"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85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1" dirty="0" smtClean="0">
                          <a:solidFill>
                            <a:srgbClr val="595959"/>
                          </a:solidFill>
                          <a:latin typeface="Effra"/>
                          <a:ea typeface="Effra"/>
                          <a:cs typeface="Effra"/>
                        </a:rPr>
                        <a:t>Stent Graft Wire Form Fracture</a:t>
                      </a:r>
                      <a:endParaRPr lang="en-US" sz="1400" b="1" dirty="0">
                        <a:solidFill>
                          <a:srgbClr val="595959"/>
                        </a:solidFill>
                        <a:latin typeface="Effra"/>
                        <a:ea typeface="Effra"/>
                        <a:cs typeface="Effra"/>
                      </a:endParaRPr>
                    </a:p>
                  </a:txBody>
                  <a:tcPr marL="91435" marR="91435" marT="45749" marB="45749"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595959"/>
                          </a:solidFill>
                          <a:latin typeface="Effra"/>
                          <a:ea typeface="Effra"/>
                          <a:cs typeface="Effra"/>
                        </a:rPr>
                        <a:t>0%</a:t>
                      </a:r>
                      <a:endParaRPr lang="en-US" sz="900" b="1"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algn="ctr"/>
                      <a:r>
                        <a:rPr lang="en-US" sz="1500" dirty="0" smtClean="0">
                          <a:solidFill>
                            <a:srgbClr val="595959"/>
                          </a:solidFill>
                          <a:latin typeface="Effra"/>
                          <a:ea typeface="Effra"/>
                          <a:cs typeface="Effra"/>
                        </a:rPr>
                        <a:t>0%</a:t>
                      </a:r>
                      <a:endParaRPr lang="en-US" sz="900" b="1" dirty="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595959"/>
                          </a:solidFill>
                          <a:latin typeface="Effra"/>
                          <a:ea typeface="Effra"/>
                          <a:cs typeface="Effra"/>
                        </a:rPr>
                        <a:t>0%</a:t>
                      </a:r>
                      <a:endParaRPr lang="en-US" sz="900" b="1"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solidFill>
                            <a:srgbClr val="595959"/>
                          </a:solidFill>
                          <a:latin typeface="Effra"/>
                          <a:ea typeface="Effra"/>
                          <a:cs typeface="Effra"/>
                        </a:rPr>
                        <a:t>0%</a:t>
                      </a:r>
                      <a:endParaRPr lang="en-US" sz="900" b="0" dirty="0" smtClean="0">
                        <a:solidFill>
                          <a:srgbClr val="595959"/>
                        </a:solidFill>
                        <a:latin typeface="Effra"/>
                        <a:ea typeface="Effra"/>
                        <a:cs typeface="Effra"/>
                      </a:endParaRPr>
                    </a:p>
                  </a:txBody>
                  <a:tcPr marL="91435" marR="91435" marT="45749" marB="45749"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DF6"/>
                    </a:solidFill>
                  </a:tcPr>
                </a:tc>
              </a:tr>
              <a:tr h="378504">
                <a:tc>
                  <a:txBody>
                    <a:bodyPr/>
                    <a:lstStyle/>
                    <a:p>
                      <a:pPr marL="0" marR="0" lvl="0" indent="0" algn="l" defTabSz="914118" rtl="0" eaLnBrk="1" fontAlgn="auto" latinLnBrk="0" hangingPunct="1">
                        <a:lnSpc>
                          <a:spcPct val="100000"/>
                        </a:lnSpc>
                        <a:spcBef>
                          <a:spcPts val="0"/>
                        </a:spcBef>
                        <a:spcAft>
                          <a:spcPts val="0"/>
                        </a:spcAft>
                        <a:buClrTx/>
                        <a:buSzTx/>
                        <a:buFontTx/>
                        <a:buNone/>
                        <a:tabLst/>
                        <a:defRPr/>
                      </a:pPr>
                      <a:r>
                        <a:rPr kumimoji="0" lang="it-IT" sz="1400" b="1" u="none" strike="noStrike" cap="none" normalizeH="0" baseline="0" dirty="0" smtClean="0">
                          <a:ln>
                            <a:noFill/>
                          </a:ln>
                          <a:solidFill>
                            <a:srgbClr val="595959"/>
                          </a:solidFill>
                          <a:effectLst/>
                          <a:latin typeface="Effra"/>
                          <a:ea typeface="Effra"/>
                          <a:cs typeface="Effra"/>
                        </a:rPr>
                        <a:t>Stent Graft Occlusion</a:t>
                      </a:r>
                      <a:endParaRPr kumimoji="0" lang="en-US" sz="1400" b="1" i="0" u="none" strike="noStrike" cap="none" normalizeH="0" baseline="0" dirty="0" smtClean="0">
                        <a:ln>
                          <a:noFill/>
                        </a:ln>
                        <a:solidFill>
                          <a:srgbClr val="595959"/>
                        </a:solidFill>
                        <a:effectLst/>
                        <a:latin typeface="Effra"/>
                        <a:ea typeface="Effra"/>
                        <a:cs typeface="Effra"/>
                      </a:endParaRPr>
                    </a:p>
                  </a:txBody>
                  <a:tcPr marL="91435" marR="91435" marT="45749" marB="45749"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kern="1200" dirty="0" smtClean="0">
                          <a:solidFill>
                            <a:srgbClr val="595959"/>
                          </a:solidFill>
                          <a:latin typeface="Effra"/>
                          <a:ea typeface="Effra"/>
                          <a:cs typeface="Effra"/>
                        </a:rPr>
                        <a:t>2.3%</a:t>
                      </a:r>
                      <a:endParaRPr lang="en-US" sz="1500" kern="1200" dirty="0">
                        <a:solidFill>
                          <a:srgbClr val="595959"/>
                        </a:solidFill>
                        <a:latin typeface="Effra"/>
                        <a:ea typeface="Effra"/>
                        <a:cs typeface="Effra"/>
                      </a:endParaRPr>
                    </a:p>
                  </a:txBody>
                  <a:tcPr marL="25399" marR="25399"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kern="1200" dirty="0" smtClean="0">
                          <a:solidFill>
                            <a:srgbClr val="595959"/>
                          </a:solidFill>
                          <a:latin typeface="Effra"/>
                          <a:ea typeface="Effra"/>
                          <a:cs typeface="Effra"/>
                        </a:rPr>
                        <a:t>1.7%</a:t>
                      </a:r>
                      <a:endParaRPr lang="en-US" sz="1500" kern="1200" dirty="0">
                        <a:solidFill>
                          <a:srgbClr val="595959"/>
                        </a:solidFill>
                        <a:latin typeface="Effra"/>
                        <a:ea typeface="Effra"/>
                        <a:cs typeface="Effra"/>
                      </a:endParaRPr>
                    </a:p>
                  </a:txBody>
                  <a:tcPr marL="25399" marR="25399"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kern="1200" dirty="0" smtClean="0">
                          <a:solidFill>
                            <a:srgbClr val="595959"/>
                          </a:solidFill>
                          <a:latin typeface="Effra"/>
                          <a:ea typeface="Effra"/>
                          <a:cs typeface="Effra"/>
                        </a:rPr>
                        <a:t>1.8%</a:t>
                      </a:r>
                      <a:endParaRPr lang="en-US" sz="1500" kern="1200" dirty="0">
                        <a:solidFill>
                          <a:srgbClr val="595959"/>
                        </a:solidFill>
                        <a:latin typeface="Effra"/>
                        <a:ea typeface="Effra"/>
                        <a:cs typeface="Effra"/>
                      </a:endParaRPr>
                    </a:p>
                  </a:txBody>
                  <a:tcPr marL="25399" marR="25399"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smtClean="0">
                          <a:solidFill>
                            <a:srgbClr val="595959"/>
                          </a:solidFill>
                          <a:latin typeface="Effra"/>
                          <a:ea typeface="Effra"/>
                          <a:cs typeface="Effra"/>
                        </a:rPr>
                        <a:t>1.1%</a:t>
                      </a:r>
                      <a:endParaRPr lang="en-US" sz="1500" b="0" kern="1200" dirty="0">
                        <a:solidFill>
                          <a:srgbClr val="595959"/>
                        </a:solidFill>
                        <a:latin typeface="Effra"/>
                        <a:ea typeface="Effra"/>
                        <a:cs typeface="Effra"/>
                      </a:endParaRPr>
                    </a:p>
                  </a:txBody>
                  <a:tcPr marL="25399" marR="25399"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9458" name="TextBox 5"/>
          <p:cNvSpPr txBox="1">
            <a:spLocks noChangeArrowheads="1"/>
          </p:cNvSpPr>
          <p:nvPr/>
        </p:nvSpPr>
        <p:spPr bwMode="auto">
          <a:xfrm>
            <a:off x="1894030" y="6034768"/>
            <a:ext cx="5250580" cy="42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13" tIns="51206" rIns="102413" bIns="51206">
            <a:spAutoFit/>
          </a:bodyPr>
          <a:lstStyle>
            <a:defPPr>
              <a:defRPr lang="en-US"/>
            </a:defPPr>
            <a:lvl1pPr marL="1079500">
              <a:spcBef>
                <a:spcPct val="0"/>
              </a:spcBef>
              <a:buFontTx/>
              <a:buNone/>
              <a:defRPr sz="1050">
                <a:solidFill>
                  <a:srgbClr val="A6A6A6"/>
                </a:solidFill>
                <a:latin typeface="Effra"/>
                <a:ea typeface="MS PGothic" pitchFamily="34" charset="-128"/>
                <a:cs typeface="Effra"/>
              </a:defRPr>
            </a:lvl1pPr>
            <a:lvl2pPr marL="742950" indent="-285750" eaLnBrk="0" hangingPunct="0">
              <a:spcBef>
                <a:spcPct val="20000"/>
              </a:spcBef>
              <a:buChar char="–"/>
              <a:defRPr sz="2000">
                <a:latin typeface="Arial" pitchFamily="34" charset="0"/>
                <a:ea typeface="ヒラギノ角ゴ Pro W3" pitchFamily="-96" charset="-128"/>
              </a:defRPr>
            </a:lvl2pPr>
            <a:lvl3pPr marL="1143000" indent="-228600" eaLnBrk="0" hangingPunct="0">
              <a:spcBef>
                <a:spcPct val="20000"/>
              </a:spcBef>
              <a:buChar char="•"/>
              <a:defRPr>
                <a:latin typeface="Arial" pitchFamily="34" charset="0"/>
                <a:ea typeface="ヒラギノ角ゴ Pro W3" pitchFamily="-96" charset="-128"/>
              </a:defRPr>
            </a:lvl3pPr>
            <a:lvl4pPr marL="1600200" indent="-228600" eaLnBrk="0" hangingPunct="0">
              <a:spcBef>
                <a:spcPct val="20000"/>
              </a:spcBef>
              <a:defRPr>
                <a:latin typeface="Arial" pitchFamily="34" charset="0"/>
                <a:ea typeface="ヒラギノ角ゴ Pro W3" pitchFamily="-96" charset="-128"/>
              </a:defRPr>
            </a:lvl4pPr>
            <a:lvl5pPr marL="2057400" indent="-228600" eaLnBrk="0" hangingPunct="0">
              <a:spcBef>
                <a:spcPct val="20000"/>
              </a:spcBef>
              <a:buChar char="»"/>
              <a:defRPr sz="1600">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latin typeface="Arial" pitchFamily="34" charset="0"/>
                <a:ea typeface="ヒラギノ角ゴ Pro W3" pitchFamily="-96" charset="-128"/>
              </a:defRPr>
            </a:lvl9pPr>
          </a:lstStyle>
          <a:p>
            <a:pPr marL="0" algn="ctr"/>
            <a:r>
              <a:rPr lang="en-US" altLang="nl-NL" dirty="0"/>
              <a:t>Source:  Endurant BIFUR APR2014 and ENGAGE Registry (General Veith 2015 Report) - Data on File at Medtronic.</a:t>
            </a:r>
          </a:p>
        </p:txBody>
      </p:sp>
      <p:graphicFrame>
        <p:nvGraphicFramePr>
          <p:cNvPr id="8" name="Table 7"/>
          <p:cNvGraphicFramePr>
            <a:graphicFrameLocks noGrp="1"/>
          </p:cNvGraphicFramePr>
          <p:nvPr>
            <p:extLst>
              <p:ext uri="{D42A27DB-BD31-4B8C-83A1-F6EECF244321}">
                <p14:modId xmlns:p14="http://schemas.microsoft.com/office/powerpoint/2010/main" val="3995714088"/>
              </p:ext>
            </p:extLst>
          </p:nvPr>
        </p:nvGraphicFramePr>
        <p:xfrm>
          <a:off x="290774" y="1"/>
          <a:ext cx="8554109" cy="1081996"/>
        </p:xfrm>
        <a:graphic>
          <a:graphicData uri="http://schemas.openxmlformats.org/drawingml/2006/table">
            <a:tbl>
              <a:tblPr/>
              <a:tblGrid>
                <a:gridCol w="8554109"/>
              </a:tblGrid>
              <a:tr h="1076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800" b="0" kern="1200" baseline="0" dirty="0" smtClean="0">
                          <a:solidFill>
                            <a:srgbClr val="00B050"/>
                          </a:solidFill>
                          <a:latin typeface="Effra"/>
                          <a:ea typeface="Effra"/>
                          <a:cs typeface="Effra"/>
                        </a:rPr>
                        <a:t>US IDE </a:t>
                      </a:r>
                      <a:r>
                        <a:rPr lang="en-US" sz="3800" b="0" kern="1200" baseline="0" dirty="0" smtClean="0">
                          <a:solidFill>
                            <a:srgbClr val="000000"/>
                          </a:solidFill>
                          <a:latin typeface="Effra"/>
                          <a:ea typeface="Effra"/>
                          <a:cs typeface="Effra"/>
                        </a:rPr>
                        <a:t>vs. </a:t>
                      </a:r>
                      <a:r>
                        <a:rPr lang="en-US" sz="3800" dirty="0" smtClean="0">
                          <a:solidFill>
                            <a:srgbClr val="0070C0"/>
                          </a:solidFill>
                          <a:latin typeface="Effra"/>
                          <a:ea typeface="Effra"/>
                          <a:cs typeface="Effra"/>
                        </a:rPr>
                        <a:t>ENGAGE: </a:t>
                      </a:r>
                    </a:p>
                    <a:p>
                      <a:pPr algn="ctr"/>
                      <a:r>
                        <a:rPr lang="en-US" sz="2700" b="0" dirty="0" smtClean="0">
                          <a:solidFill>
                            <a:srgbClr val="0070C0"/>
                          </a:solidFill>
                        </a:rPr>
                        <a:t>Durable Clinical Performance Out to 4 Years</a:t>
                      </a:r>
                      <a:endParaRPr lang="en-US" sz="2700" b="0" dirty="0">
                        <a:solidFill>
                          <a:srgbClr val="0070C0"/>
                        </a:solidFill>
                      </a:endParaRPr>
                    </a:p>
                  </a:txBody>
                  <a:tcPr marL="91442" marR="91442" marT="45698" marB="45698" anchor="ctr" horzOverflow="overflow">
                    <a:lnL>
                      <a:noFill/>
                    </a:lnL>
                    <a:lnR>
                      <a:noFill/>
                    </a:lnR>
                    <a:lnT>
                      <a:noFill/>
                    </a:lnT>
                    <a:lnB w="12700" cap="flat" cmpd="sng" algn="ctr">
                      <a:solidFill>
                        <a:srgbClr val="0070C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500935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4189433968"/>
              </p:ext>
            </p:extLst>
          </p:nvPr>
        </p:nvGraphicFramePr>
        <p:xfrm>
          <a:off x="266972" y="1082345"/>
          <a:ext cx="4170630" cy="5118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3523822565"/>
              </p:ext>
            </p:extLst>
          </p:nvPr>
        </p:nvGraphicFramePr>
        <p:xfrm>
          <a:off x="4529884" y="1144801"/>
          <a:ext cx="4216096" cy="517438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0"/>
          <p:cNvSpPr txBox="1">
            <a:spLocks noChangeArrowheads="1"/>
          </p:cNvSpPr>
          <p:nvPr/>
        </p:nvSpPr>
        <p:spPr bwMode="auto">
          <a:xfrm>
            <a:off x="4628811" y="5512416"/>
            <a:ext cx="3703637" cy="411189"/>
          </a:xfrm>
          <a:prstGeom prst="rect">
            <a:avLst/>
          </a:prstGeom>
          <a:solidFill>
            <a:schemeClr val="bg1"/>
          </a:solidFill>
          <a:ln w="28575" cmpd="sng">
            <a:solidFill>
              <a:srgbClr val="0070C0"/>
            </a:solidFill>
            <a:miter lim="800000"/>
            <a:headEnd/>
            <a:tailEnd/>
          </a:ln>
        </p:spPr>
        <p:txBody>
          <a:bodyPr lIns="102413" tIns="51206" rIns="102413" bIns="51206">
            <a:spAutoFit/>
          </a:bodyPr>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eaLnBrk="1" hangingPunct="1">
              <a:lnSpc>
                <a:spcPts val="2352"/>
              </a:lnSpc>
              <a:spcBef>
                <a:spcPct val="0"/>
              </a:spcBef>
              <a:buNone/>
            </a:pPr>
            <a:r>
              <a:rPr lang="en-US" altLang="nl-NL" sz="1800" b="1" dirty="0">
                <a:solidFill>
                  <a:srgbClr val="0070C0"/>
                </a:solidFill>
                <a:latin typeface="Effra"/>
                <a:ea typeface="MS PGothic" pitchFamily="34" charset="-128"/>
                <a:cs typeface="Effra"/>
              </a:rPr>
              <a:t>89.2</a:t>
            </a:r>
            <a:r>
              <a:rPr lang="en-US" altLang="nl-NL" sz="1800" dirty="0">
                <a:solidFill>
                  <a:srgbClr val="0070C0"/>
                </a:solidFill>
                <a:latin typeface="Effra"/>
                <a:ea typeface="MS PGothic" pitchFamily="34" charset="-128"/>
                <a:cs typeface="Effra"/>
              </a:rPr>
              <a:t>%</a:t>
            </a:r>
            <a:r>
              <a:rPr lang="en-US" altLang="nl-NL" sz="1300" dirty="0">
                <a:solidFill>
                  <a:srgbClr val="000000"/>
                </a:solidFill>
                <a:latin typeface="Effra"/>
                <a:ea typeface="MS PGothic" pitchFamily="34" charset="-128"/>
                <a:cs typeface="Effra"/>
              </a:rPr>
              <a:t> </a:t>
            </a:r>
            <a:r>
              <a:rPr lang="en-US" altLang="nl-NL" sz="1500" dirty="0">
                <a:solidFill>
                  <a:srgbClr val="595959"/>
                </a:solidFill>
                <a:latin typeface="Effra"/>
                <a:ea typeface="MS PGothic" pitchFamily="34" charset="-128"/>
                <a:cs typeface="Effra"/>
              </a:rPr>
              <a:t>Decrease &gt;5 mm/Stable</a:t>
            </a:r>
            <a:endParaRPr lang="en-US" altLang="nl-NL" sz="1300" dirty="0">
              <a:solidFill>
                <a:srgbClr val="595959"/>
              </a:solidFill>
              <a:latin typeface="Effra"/>
              <a:ea typeface="MS PGothic" pitchFamily="34" charset="-128"/>
              <a:cs typeface="Effra"/>
            </a:endParaRPr>
          </a:p>
        </p:txBody>
      </p:sp>
      <p:sp>
        <p:nvSpPr>
          <p:cNvPr id="60420" name="TextBox 9"/>
          <p:cNvSpPr txBox="1">
            <a:spLocks noChangeArrowheads="1"/>
          </p:cNvSpPr>
          <p:nvPr/>
        </p:nvSpPr>
        <p:spPr bwMode="auto">
          <a:xfrm>
            <a:off x="709273" y="5514643"/>
            <a:ext cx="3516313" cy="411189"/>
          </a:xfrm>
          <a:prstGeom prst="rect">
            <a:avLst/>
          </a:prstGeom>
          <a:solidFill>
            <a:schemeClr val="bg1"/>
          </a:solidFill>
          <a:ln w="28575" cmpd="sng">
            <a:solidFill>
              <a:srgbClr val="54B948"/>
            </a:solidFill>
            <a:miter lim="800000"/>
            <a:headEnd/>
            <a:tailEnd/>
          </a:ln>
        </p:spPr>
        <p:txBody>
          <a:bodyPr lIns="102413" tIns="51206" rIns="102413" bIns="51206">
            <a:spAutoFit/>
          </a:bodyPr>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eaLnBrk="1" hangingPunct="1">
              <a:lnSpc>
                <a:spcPts val="2352"/>
              </a:lnSpc>
              <a:spcBef>
                <a:spcPct val="0"/>
              </a:spcBef>
              <a:buNone/>
            </a:pPr>
            <a:r>
              <a:rPr lang="en-US" altLang="nl-NL" sz="1800" b="1" dirty="0">
                <a:solidFill>
                  <a:srgbClr val="3A8734"/>
                </a:solidFill>
                <a:latin typeface="Effra"/>
                <a:ea typeface="MS PGothic" pitchFamily="34" charset="-128"/>
                <a:cs typeface="Effra"/>
              </a:rPr>
              <a:t>95.2</a:t>
            </a:r>
            <a:r>
              <a:rPr lang="en-US" altLang="nl-NL" sz="1800" dirty="0">
                <a:solidFill>
                  <a:srgbClr val="3A8734"/>
                </a:solidFill>
                <a:latin typeface="Effra"/>
                <a:ea typeface="MS PGothic" pitchFamily="34" charset="-128"/>
                <a:cs typeface="Effra"/>
              </a:rPr>
              <a:t>%</a:t>
            </a:r>
            <a:r>
              <a:rPr lang="en-US" altLang="nl-NL" sz="1300" dirty="0">
                <a:solidFill>
                  <a:srgbClr val="000000"/>
                </a:solidFill>
                <a:latin typeface="Effra"/>
                <a:ea typeface="MS PGothic" pitchFamily="34" charset="-128"/>
                <a:cs typeface="Effra"/>
              </a:rPr>
              <a:t> </a:t>
            </a:r>
            <a:r>
              <a:rPr lang="en-US" altLang="nl-NL" sz="1500" dirty="0">
                <a:solidFill>
                  <a:srgbClr val="004B87"/>
                </a:solidFill>
                <a:latin typeface="Effra"/>
                <a:ea typeface="MS PGothic" pitchFamily="34" charset="-128"/>
                <a:cs typeface="Effra"/>
              </a:rPr>
              <a:t>Decrease &gt;5 mm/Stable</a:t>
            </a:r>
          </a:p>
        </p:txBody>
      </p:sp>
      <p:sp>
        <p:nvSpPr>
          <p:cNvPr id="60427" name="TextBox 8"/>
          <p:cNvSpPr txBox="1">
            <a:spLocks noChangeArrowheads="1"/>
          </p:cNvSpPr>
          <p:nvPr/>
        </p:nvSpPr>
        <p:spPr bwMode="auto">
          <a:xfrm>
            <a:off x="2007848" y="6021090"/>
            <a:ext cx="5032375" cy="318856"/>
          </a:xfrm>
          <a:prstGeom prst="rect">
            <a:avLst/>
          </a:prstGeom>
          <a:noFill/>
          <a:ln>
            <a:noFill/>
          </a:ln>
          <a:extLst/>
        </p:spPr>
        <p:txBody>
          <a:bodyPr lIns="102413" tIns="51206" rIns="102413" bIns="51206">
            <a:spAutoFit/>
          </a:bodyPr>
          <a:lstStyle>
            <a:lvl1pPr marL="1079500"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eaLnBrk="1" hangingPunct="1">
              <a:spcBef>
                <a:spcPct val="0"/>
              </a:spcBef>
              <a:buFontTx/>
              <a:buNone/>
            </a:pPr>
            <a:r>
              <a:rPr lang="en-US" altLang="nl-NL" sz="700" dirty="0">
                <a:solidFill>
                  <a:srgbClr val="A6A6A6"/>
                </a:solidFill>
                <a:latin typeface="Effra"/>
                <a:ea typeface="MS PGothic" pitchFamily="34" charset="-128"/>
                <a:cs typeface="Effra"/>
              </a:rPr>
              <a:t>1-Source:  Endurant BIFUR </a:t>
            </a:r>
            <a:r>
              <a:rPr lang="en-US" altLang="nl-NL" sz="700" dirty="0" smtClean="0">
                <a:solidFill>
                  <a:srgbClr val="A6A6A6"/>
                </a:solidFill>
                <a:latin typeface="Effra"/>
                <a:ea typeface="MS PGothic" pitchFamily="34" charset="-128"/>
                <a:cs typeface="Effra"/>
              </a:rPr>
              <a:t>DEC2014</a:t>
            </a:r>
            <a:r>
              <a:rPr lang="en-US" altLang="nl-NL" sz="700" dirty="0">
                <a:solidFill>
                  <a:srgbClr val="A6A6A6"/>
                </a:solidFill>
                <a:latin typeface="Effra"/>
                <a:ea typeface="MS PGothic" pitchFamily="34" charset="-128"/>
                <a:cs typeface="Effra"/>
              </a:rPr>
              <a:t> </a:t>
            </a:r>
            <a:r>
              <a:rPr lang="en-US" altLang="nl-NL" sz="700" dirty="0" smtClean="0">
                <a:solidFill>
                  <a:srgbClr val="A6A6A6"/>
                </a:solidFill>
                <a:latin typeface="Effra"/>
                <a:ea typeface="MS PGothic" pitchFamily="34" charset="-128"/>
                <a:cs typeface="Effra"/>
              </a:rPr>
              <a:t>              2</a:t>
            </a:r>
            <a:r>
              <a:rPr lang="en-US" altLang="nl-NL" sz="700" dirty="0">
                <a:solidFill>
                  <a:srgbClr val="A6A6A6"/>
                </a:solidFill>
                <a:latin typeface="Effra"/>
                <a:ea typeface="MS PGothic" pitchFamily="34" charset="-128"/>
                <a:cs typeface="Effra"/>
              </a:rPr>
              <a:t>- Site Reported. Endurant Engage OUS Registry. Medtronic database</a:t>
            </a:r>
          </a:p>
        </p:txBody>
      </p:sp>
      <p:sp>
        <p:nvSpPr>
          <p:cNvPr id="11" name="TextBox 10"/>
          <p:cNvSpPr txBox="1"/>
          <p:nvPr/>
        </p:nvSpPr>
        <p:spPr>
          <a:xfrm>
            <a:off x="-135279" y="3930649"/>
            <a:ext cx="1600200" cy="303467"/>
          </a:xfrm>
          <a:prstGeom prst="rect">
            <a:avLst/>
          </a:prstGeom>
          <a:noFill/>
          <a:ln>
            <a:noFill/>
          </a:ln>
        </p:spPr>
        <p:txBody>
          <a:bodyPr lIns="102413" tIns="51206" rIns="102413" bIns="51206">
            <a:spAutoFit/>
          </a:bodyPr>
          <a:lstStyle/>
          <a:p>
            <a:pPr algn="ctr">
              <a:defRPr/>
            </a:pPr>
            <a:r>
              <a:rPr lang="en-US" sz="1300" dirty="0">
                <a:solidFill>
                  <a:schemeClr val="tx1">
                    <a:lumMod val="75000"/>
                  </a:schemeClr>
                </a:solidFill>
                <a:latin typeface="Effra"/>
                <a:ea typeface="Effra"/>
                <a:cs typeface="Effra"/>
              </a:rPr>
              <a:t>Core Lab</a:t>
            </a:r>
          </a:p>
        </p:txBody>
      </p:sp>
      <p:sp>
        <p:nvSpPr>
          <p:cNvPr id="12" name="TextBox 11"/>
          <p:cNvSpPr txBox="1"/>
          <p:nvPr/>
        </p:nvSpPr>
        <p:spPr>
          <a:xfrm>
            <a:off x="4501580" y="3930652"/>
            <a:ext cx="1600200" cy="503522"/>
          </a:xfrm>
          <a:prstGeom prst="rect">
            <a:avLst/>
          </a:prstGeom>
          <a:noFill/>
          <a:ln>
            <a:noFill/>
          </a:ln>
        </p:spPr>
        <p:txBody>
          <a:bodyPr lIns="102413" tIns="51206" rIns="102413" bIns="51206">
            <a:spAutoFit/>
          </a:bodyPr>
          <a:lstStyle/>
          <a:p>
            <a:pPr>
              <a:defRPr/>
            </a:pPr>
            <a:r>
              <a:rPr lang="en-US" sz="1300" dirty="0">
                <a:solidFill>
                  <a:schemeClr val="tx1">
                    <a:lumMod val="75000"/>
                  </a:schemeClr>
                </a:solidFill>
                <a:latin typeface="Effra"/>
                <a:ea typeface="Effra"/>
                <a:cs typeface="Effra"/>
              </a:rPr>
              <a:t>Site </a:t>
            </a:r>
          </a:p>
          <a:p>
            <a:pPr>
              <a:defRPr/>
            </a:pPr>
            <a:r>
              <a:rPr lang="en-US" sz="1300" dirty="0">
                <a:solidFill>
                  <a:schemeClr val="tx1">
                    <a:lumMod val="75000"/>
                  </a:schemeClr>
                </a:solidFill>
                <a:latin typeface="Effra"/>
                <a:ea typeface="Effra"/>
                <a:cs typeface="Effra"/>
              </a:rPr>
              <a:t>Reported</a:t>
            </a:r>
          </a:p>
        </p:txBody>
      </p:sp>
      <p:sp>
        <p:nvSpPr>
          <p:cNvPr id="15" name="Rectangle 1"/>
          <p:cNvSpPr>
            <a:spLocks noChangeArrowheads="1"/>
          </p:cNvSpPr>
          <p:nvPr/>
        </p:nvSpPr>
        <p:spPr bwMode="auto">
          <a:xfrm>
            <a:off x="5272889" y="1088043"/>
            <a:ext cx="2870184" cy="5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413" tIns="51206" rIns="102413" bIns="51206" anchor="t">
            <a:spAutoFit/>
          </a:bodyPr>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eaLnBrk="1" hangingPunct="1">
              <a:lnSpc>
                <a:spcPts val="3808"/>
              </a:lnSpc>
              <a:spcBef>
                <a:spcPct val="0"/>
              </a:spcBef>
              <a:buNone/>
            </a:pPr>
            <a:r>
              <a:rPr lang="en-US" altLang="nl-NL" sz="1800" dirty="0">
                <a:solidFill>
                  <a:srgbClr val="595959"/>
                </a:solidFill>
                <a:latin typeface="Effra"/>
                <a:ea typeface="MS PGothic" pitchFamily="34" charset="-128"/>
                <a:cs typeface="Effra"/>
              </a:rPr>
              <a:t>AAA Sac Change at 4</a:t>
            </a:r>
            <a:r>
              <a:rPr lang="en-US" altLang="nl-NL" sz="1800" b="1" dirty="0">
                <a:solidFill>
                  <a:srgbClr val="595959"/>
                </a:solidFill>
                <a:latin typeface="Effra"/>
                <a:ea typeface="MS PGothic" pitchFamily="34" charset="-128"/>
                <a:cs typeface="Effra"/>
              </a:rPr>
              <a:t> Yrs</a:t>
            </a:r>
            <a:endParaRPr lang="en-US" altLang="nl-NL" sz="1800" dirty="0">
              <a:solidFill>
                <a:srgbClr val="595959"/>
              </a:solidFill>
              <a:latin typeface="Effra"/>
              <a:ea typeface="MS PGothic" pitchFamily="34" charset="-128"/>
              <a:cs typeface="Effra"/>
            </a:endParaRPr>
          </a:p>
        </p:txBody>
      </p:sp>
      <p:graphicFrame>
        <p:nvGraphicFramePr>
          <p:cNvPr id="18" name="Table 17"/>
          <p:cNvGraphicFramePr>
            <a:graphicFrameLocks noGrp="1"/>
          </p:cNvGraphicFramePr>
          <p:nvPr>
            <p:extLst>
              <p:ext uri="{D42A27DB-BD31-4B8C-83A1-F6EECF244321}">
                <p14:modId xmlns:p14="http://schemas.microsoft.com/office/powerpoint/2010/main" val="1475875979"/>
              </p:ext>
            </p:extLst>
          </p:nvPr>
        </p:nvGraphicFramePr>
        <p:xfrm>
          <a:off x="290774" y="1"/>
          <a:ext cx="8554109" cy="1280116"/>
        </p:xfrm>
        <a:graphic>
          <a:graphicData uri="http://schemas.openxmlformats.org/drawingml/2006/table">
            <a:tbl>
              <a:tblPr/>
              <a:tblGrid>
                <a:gridCol w="8554109"/>
              </a:tblGrid>
              <a:tr h="1076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800" b="0" kern="1200" baseline="0" dirty="0" smtClean="0">
                          <a:solidFill>
                            <a:srgbClr val="00B050"/>
                          </a:solidFill>
                          <a:latin typeface="Effra"/>
                          <a:ea typeface="Effra"/>
                          <a:cs typeface="Effra"/>
                        </a:rPr>
                        <a:t>US IDE </a:t>
                      </a:r>
                      <a:r>
                        <a:rPr lang="en-US" sz="3800" b="0" kern="1200" baseline="0" dirty="0" smtClean="0">
                          <a:solidFill>
                            <a:srgbClr val="000000"/>
                          </a:solidFill>
                          <a:latin typeface="Effra"/>
                          <a:ea typeface="Effra"/>
                          <a:cs typeface="Effra"/>
                        </a:rPr>
                        <a:t>vs. </a:t>
                      </a:r>
                      <a:r>
                        <a:rPr lang="en-US" sz="3800" dirty="0" smtClean="0">
                          <a:solidFill>
                            <a:srgbClr val="0070C0"/>
                          </a:solidFill>
                          <a:latin typeface="Effra"/>
                          <a:ea typeface="Effra"/>
                          <a:cs typeface="Effra"/>
                        </a:rPr>
                        <a:t>ENGAGE: </a:t>
                      </a:r>
                    </a:p>
                    <a:p>
                      <a:pPr algn="ctr"/>
                      <a:r>
                        <a:rPr lang="en-US" sz="2000" b="0" dirty="0" smtClean="0">
                          <a:solidFill>
                            <a:srgbClr val="004B87"/>
                          </a:solidFill>
                        </a:rPr>
                        <a:t>    Consistent Performance in Straight-Forward and Challenging Anatomies</a:t>
                      </a:r>
                    </a:p>
                  </a:txBody>
                  <a:tcPr marL="91442" marR="91442" marT="45698" marB="45698" anchor="ctr" horzOverflow="overflow">
                    <a:lnL>
                      <a:noFill/>
                    </a:lnL>
                    <a:lnR>
                      <a:noFill/>
                    </a:lnR>
                    <a:lnT>
                      <a:noFill/>
                    </a:lnT>
                    <a:lnB w="12700" cap="flat" cmpd="sng" algn="ctr">
                      <a:solidFill>
                        <a:srgbClr val="0070C0"/>
                      </a:solidFill>
                      <a:prstDash val="solid"/>
                      <a:round/>
                      <a:headEnd type="none" w="med" len="med"/>
                      <a:tailEnd type="none" w="med" len="med"/>
                    </a:lnB>
                    <a:lnTlToBr>
                      <a:noFill/>
                    </a:lnTlToBr>
                    <a:lnBlToTr>
                      <a:noFill/>
                    </a:lnBlToTr>
                    <a:noFill/>
                  </a:tcPr>
                </a:tc>
              </a:tr>
            </a:tbl>
          </a:graphicData>
        </a:graphic>
      </p:graphicFrame>
      <p:sp>
        <p:nvSpPr>
          <p:cNvPr id="23" name="Rectangle 1"/>
          <p:cNvSpPr>
            <a:spLocks noChangeArrowheads="1"/>
          </p:cNvSpPr>
          <p:nvPr/>
        </p:nvSpPr>
        <p:spPr bwMode="auto">
          <a:xfrm>
            <a:off x="901378" y="1081134"/>
            <a:ext cx="2870184" cy="5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413" tIns="51206" rIns="102413" bIns="51206" anchor="t">
            <a:spAutoFit/>
          </a:bodyPr>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eaLnBrk="1" hangingPunct="1">
              <a:lnSpc>
                <a:spcPts val="3808"/>
              </a:lnSpc>
              <a:spcBef>
                <a:spcPct val="0"/>
              </a:spcBef>
              <a:buNone/>
            </a:pPr>
            <a:r>
              <a:rPr lang="en-US" altLang="nl-NL" sz="1800" dirty="0">
                <a:solidFill>
                  <a:srgbClr val="595959"/>
                </a:solidFill>
                <a:latin typeface="Effra"/>
                <a:ea typeface="MS PGothic" pitchFamily="34" charset="-128"/>
                <a:cs typeface="Effra"/>
              </a:rPr>
              <a:t>AAA Sac Change at </a:t>
            </a:r>
            <a:r>
              <a:rPr lang="en-US" altLang="nl-NL" sz="1800" b="1" dirty="0">
                <a:solidFill>
                  <a:srgbClr val="595959"/>
                </a:solidFill>
                <a:latin typeface="Effra"/>
                <a:ea typeface="MS PGothic" pitchFamily="34" charset="-128"/>
                <a:cs typeface="Effra"/>
              </a:rPr>
              <a:t>5 Yrs</a:t>
            </a:r>
            <a:endParaRPr lang="en-US" altLang="nl-NL" sz="1800" dirty="0">
              <a:solidFill>
                <a:srgbClr val="595959"/>
              </a:solidFill>
              <a:latin typeface="Effra"/>
              <a:ea typeface="MS PGothic" pitchFamily="34" charset="-128"/>
              <a:cs typeface="Effra"/>
            </a:endParaRPr>
          </a:p>
        </p:txBody>
      </p:sp>
    </p:spTree>
    <p:extLst>
      <p:ext uri="{BB962C8B-B14F-4D97-AF65-F5344CB8AC3E}">
        <p14:creationId xmlns:p14="http://schemas.microsoft.com/office/powerpoint/2010/main" val="40811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0" name="Rectangle 1"/>
          <p:cNvSpPr>
            <a:spLocks noChangeArrowheads="1"/>
          </p:cNvSpPr>
          <p:nvPr/>
        </p:nvSpPr>
        <p:spPr bwMode="auto">
          <a:xfrm>
            <a:off x="289982" y="1289694"/>
            <a:ext cx="8553692" cy="64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13" tIns="51206" rIns="102413" bIns="51206">
            <a:spAutoFit/>
          </a:bodyPr>
          <a:lstStyle>
            <a:lvl1pPr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algn="ctr" eaLnBrk="1" hangingPunct="1">
              <a:lnSpc>
                <a:spcPct val="80000"/>
              </a:lnSpc>
              <a:spcBef>
                <a:spcPct val="0"/>
              </a:spcBef>
              <a:buFontTx/>
              <a:buNone/>
            </a:pPr>
            <a:r>
              <a:rPr lang="en-US" altLang="nl-NL" sz="2200" dirty="0">
                <a:solidFill>
                  <a:srgbClr val="004B87"/>
                </a:solidFill>
                <a:latin typeface="+mj-lt"/>
                <a:ea typeface="MS PGothic" pitchFamily="34" charset="-128"/>
                <a:cs typeface="Effra"/>
              </a:rPr>
              <a:t>Durable; consistent performance in straight-forward </a:t>
            </a:r>
            <a:br>
              <a:rPr lang="en-US" altLang="nl-NL" sz="2200" dirty="0">
                <a:solidFill>
                  <a:srgbClr val="004B87"/>
                </a:solidFill>
                <a:latin typeface="+mj-lt"/>
                <a:ea typeface="MS PGothic" pitchFamily="34" charset="-128"/>
                <a:cs typeface="Effra"/>
              </a:rPr>
            </a:br>
            <a:r>
              <a:rPr lang="en-US" altLang="nl-NL" sz="2200" dirty="0">
                <a:solidFill>
                  <a:srgbClr val="004B87"/>
                </a:solidFill>
                <a:latin typeface="+mj-lt"/>
                <a:ea typeface="MS PGothic" pitchFamily="34" charset="-128"/>
                <a:cs typeface="Effra"/>
              </a:rPr>
              <a:t>and challenging anatomies</a:t>
            </a:r>
          </a:p>
        </p:txBody>
      </p:sp>
      <p:graphicFrame>
        <p:nvGraphicFramePr>
          <p:cNvPr id="11" name="Table 10"/>
          <p:cNvGraphicFramePr>
            <a:graphicFrameLocks noGrp="1"/>
          </p:cNvGraphicFramePr>
          <p:nvPr>
            <p:extLst>
              <p:ext uri="{D42A27DB-BD31-4B8C-83A1-F6EECF244321}">
                <p14:modId xmlns:p14="http://schemas.microsoft.com/office/powerpoint/2010/main" val="509377981"/>
              </p:ext>
            </p:extLst>
          </p:nvPr>
        </p:nvGraphicFramePr>
        <p:xfrm>
          <a:off x="316967" y="0"/>
          <a:ext cx="8554109" cy="1234396"/>
        </p:xfrm>
        <a:graphic>
          <a:graphicData uri="http://schemas.openxmlformats.org/drawingml/2006/table">
            <a:tbl>
              <a:tblPr/>
              <a:tblGrid>
                <a:gridCol w="8554109"/>
              </a:tblGrid>
              <a:tr h="12293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300" b="0" kern="1200" baseline="0" dirty="0" smtClean="0">
                          <a:solidFill>
                            <a:srgbClr val="00B050"/>
                          </a:solidFill>
                          <a:latin typeface="+mj-lt"/>
                          <a:ea typeface="Effra"/>
                          <a:cs typeface="Effra"/>
                        </a:rPr>
                        <a:t>US IDE </a:t>
                      </a:r>
                      <a:r>
                        <a:rPr lang="en-US" sz="4300" b="0" kern="1200" baseline="0" dirty="0" smtClean="0">
                          <a:solidFill>
                            <a:srgbClr val="000000"/>
                          </a:solidFill>
                          <a:latin typeface="+mj-lt"/>
                          <a:ea typeface="Effra"/>
                          <a:cs typeface="Effra"/>
                        </a:rPr>
                        <a:t>vs. </a:t>
                      </a:r>
                      <a:r>
                        <a:rPr lang="en-US" sz="4300" dirty="0" smtClean="0">
                          <a:solidFill>
                            <a:srgbClr val="0070C0"/>
                          </a:solidFill>
                          <a:latin typeface="+mj-lt"/>
                          <a:ea typeface="Effra"/>
                          <a:cs typeface="Effra"/>
                        </a:rPr>
                        <a:t>ENGAGE: </a:t>
                      </a:r>
                    </a:p>
                    <a:p>
                      <a:pPr algn="ctr"/>
                      <a:r>
                        <a:rPr lang="en-US" sz="3200" b="0" baseline="0" dirty="0" smtClean="0">
                          <a:solidFill>
                            <a:srgbClr val="004B87"/>
                          </a:solidFill>
                          <a:latin typeface="+mj-lt"/>
                          <a:ea typeface="Effra"/>
                          <a:cs typeface="Effra"/>
                        </a:rPr>
                        <a:t>Durability</a:t>
                      </a:r>
                      <a:endParaRPr lang="en-US" sz="3200" b="0" dirty="0">
                        <a:solidFill>
                          <a:srgbClr val="004B87"/>
                        </a:solidFill>
                        <a:latin typeface="+mj-lt"/>
                      </a:endParaRPr>
                    </a:p>
                  </a:txBody>
                  <a:tcPr marL="91442" marR="91442" marT="45698" marB="45698" anchor="ctr" horzOverflow="overflow">
                    <a:lnL>
                      <a:noFill/>
                    </a:lnL>
                    <a:lnR>
                      <a:noFill/>
                    </a:lnR>
                    <a:lnT>
                      <a:noFill/>
                    </a:lnT>
                    <a:lnB w="12700" cap="flat" cmpd="sng" algn="ctr">
                      <a:solidFill>
                        <a:srgbClr val="0070C0"/>
                      </a:solidFill>
                      <a:prstDash val="solid"/>
                      <a:round/>
                      <a:headEnd type="none" w="med" len="med"/>
                      <a:tailEnd type="none" w="med" len="med"/>
                    </a:lnB>
                    <a:lnTlToBr>
                      <a:noFill/>
                    </a:lnTlToBr>
                    <a:lnBlToTr>
                      <a:noFill/>
                    </a:lnBlToTr>
                    <a:noFill/>
                  </a:tcPr>
                </a:tc>
              </a:tr>
            </a:tbl>
          </a:graphicData>
        </a:graphic>
      </p:graphicFrame>
      <p:sp>
        <p:nvSpPr>
          <p:cNvPr id="15" name="TextBox 14"/>
          <p:cNvSpPr txBox="1"/>
          <p:nvPr/>
        </p:nvSpPr>
        <p:spPr>
          <a:xfrm>
            <a:off x="594669" y="2241586"/>
            <a:ext cx="3714349" cy="3734356"/>
          </a:xfrm>
          <a:prstGeom prst="rect">
            <a:avLst/>
          </a:prstGeom>
          <a:solidFill>
            <a:srgbClr val="DEF5CF"/>
          </a:solidFill>
          <a:ln w="57150" cap="rnd" cmpd="sng">
            <a:solidFill>
              <a:srgbClr val="3A8734"/>
            </a:solidFill>
          </a:ln>
          <a:scene3d>
            <a:camera prst="orthographicFront"/>
            <a:lightRig rig="threePt" dir="t"/>
          </a:scene3d>
          <a:sp3d>
            <a:bevelT/>
          </a:sp3d>
        </p:spPr>
        <p:txBody>
          <a:bodyPr wrap="square" lIns="204826" tIns="102413" rIns="102413" bIns="51206">
            <a:noAutofit/>
          </a:bodyPr>
          <a:lstStyle/>
          <a:p>
            <a:pPr marL="252476" indent="-252476" algn="ctr">
              <a:defRPr/>
            </a:pPr>
            <a:r>
              <a:rPr lang="en-US" sz="2200" b="1" u="sng" dirty="0">
                <a:solidFill>
                  <a:srgbClr val="008000"/>
                </a:solidFill>
                <a:latin typeface="+mj-lt"/>
                <a:ea typeface="Effra"/>
                <a:cs typeface="Effra"/>
              </a:rPr>
              <a:t>US IDE</a:t>
            </a:r>
            <a:r>
              <a:rPr lang="en-US" sz="2200" u="sng" baseline="30000" dirty="0">
                <a:solidFill>
                  <a:srgbClr val="008000"/>
                </a:solidFill>
                <a:latin typeface="+mj-lt"/>
                <a:ea typeface="Effra"/>
                <a:cs typeface="Effra"/>
              </a:rPr>
              <a:t>1</a:t>
            </a:r>
            <a:r>
              <a:rPr lang="en-US" sz="2200" b="1" u="sng" dirty="0">
                <a:solidFill>
                  <a:srgbClr val="008000"/>
                </a:solidFill>
                <a:latin typeface="+mj-lt"/>
                <a:ea typeface="Effra"/>
                <a:cs typeface="Effra"/>
              </a:rPr>
              <a:t> </a:t>
            </a:r>
            <a:r>
              <a:rPr lang="en-US" sz="2200" b="1" u="sng" dirty="0">
                <a:solidFill>
                  <a:srgbClr val="595959"/>
                </a:solidFill>
                <a:latin typeface="+mj-lt"/>
                <a:ea typeface="Effra"/>
                <a:cs typeface="Effra"/>
              </a:rPr>
              <a:t>at 5 Yrs</a:t>
            </a:r>
          </a:p>
          <a:p>
            <a:pPr marL="252476" indent="-252476">
              <a:buFont typeface="Arial" pitchFamily="34" charset="0"/>
              <a:buChar char="•"/>
              <a:defRPr/>
            </a:pPr>
            <a:endParaRPr lang="en-US" dirty="0">
              <a:solidFill>
                <a:srgbClr val="000000"/>
              </a:solidFill>
              <a:latin typeface="+mj-lt"/>
              <a:ea typeface="Effra"/>
              <a:cs typeface="Effra"/>
            </a:endParaRPr>
          </a:p>
          <a:p>
            <a:pPr marL="252476" indent="-252476">
              <a:buClr>
                <a:srgbClr val="008000"/>
              </a:buClr>
              <a:buFont typeface="Wingdings" charset="2"/>
              <a:buChar char="ü"/>
              <a:defRPr/>
            </a:pPr>
            <a:r>
              <a:rPr lang="en-US" b="1" dirty="0">
                <a:solidFill>
                  <a:srgbClr val="008000"/>
                </a:solidFill>
                <a:latin typeface="+mj-lt"/>
                <a:ea typeface="Effra"/>
                <a:cs typeface="Lucida Handwriting"/>
              </a:rPr>
              <a:t>No</a:t>
            </a:r>
            <a:r>
              <a:rPr lang="en-US" dirty="0">
                <a:solidFill>
                  <a:srgbClr val="008000"/>
                </a:solidFill>
                <a:latin typeface="+mj-lt"/>
                <a:ea typeface="Effra"/>
                <a:cs typeface="Lucida Handwriting"/>
              </a:rPr>
              <a:t> </a:t>
            </a:r>
            <a:r>
              <a:rPr lang="en-US" dirty="0">
                <a:solidFill>
                  <a:srgbClr val="595959"/>
                </a:solidFill>
                <a:latin typeface="+mj-lt"/>
                <a:ea typeface="Effra"/>
                <a:cs typeface="Lucida Handwriting"/>
              </a:rPr>
              <a:t>ASA IV patients</a:t>
            </a:r>
          </a:p>
          <a:p>
            <a:pPr marL="252476" indent="-252476">
              <a:buClr>
                <a:srgbClr val="008000"/>
              </a:buClr>
              <a:defRPr/>
            </a:pPr>
            <a:endParaRPr lang="en-US" dirty="0">
              <a:solidFill>
                <a:srgbClr val="008000"/>
              </a:solidFill>
              <a:latin typeface="+mj-lt"/>
              <a:ea typeface="Effra"/>
              <a:cs typeface="Lucida Handwriting"/>
            </a:endParaRPr>
          </a:p>
          <a:p>
            <a:pPr marL="252476" indent="-252476">
              <a:buClr>
                <a:srgbClr val="008000"/>
              </a:buClr>
              <a:buFont typeface="Wingdings" charset="2"/>
              <a:buChar char="ü"/>
              <a:defRPr/>
            </a:pPr>
            <a:r>
              <a:rPr lang="en-US" b="1" dirty="0" smtClean="0">
                <a:solidFill>
                  <a:srgbClr val="008000"/>
                </a:solidFill>
                <a:latin typeface="+mj-lt"/>
                <a:ea typeface="Effra"/>
                <a:cs typeface="Lucida Handwriting"/>
              </a:rPr>
              <a:t>99.2% </a:t>
            </a:r>
            <a:r>
              <a:rPr lang="en-US" dirty="0">
                <a:solidFill>
                  <a:srgbClr val="595959"/>
                </a:solidFill>
                <a:latin typeface="+mj-lt"/>
                <a:ea typeface="Effra"/>
                <a:cs typeface="Lucida Handwriting"/>
              </a:rPr>
              <a:t>freedom from aneurysm-related mortality</a:t>
            </a:r>
          </a:p>
          <a:p>
            <a:pPr marL="252476" indent="-252476">
              <a:buClr>
                <a:srgbClr val="008000"/>
              </a:buClr>
              <a:buFont typeface="Wingdings" charset="2"/>
              <a:buChar char="ü"/>
              <a:defRPr/>
            </a:pPr>
            <a:endParaRPr lang="en-US" dirty="0">
              <a:solidFill>
                <a:srgbClr val="008000"/>
              </a:solidFill>
              <a:latin typeface="+mj-lt"/>
              <a:ea typeface="Effra"/>
              <a:cs typeface="Lucida Handwriting"/>
            </a:endParaRPr>
          </a:p>
          <a:p>
            <a:pPr marL="252476" indent="-252476">
              <a:buClr>
                <a:srgbClr val="008000"/>
              </a:buClr>
              <a:buFont typeface="Wingdings" charset="2"/>
              <a:buChar char="ü"/>
              <a:defRPr/>
            </a:pPr>
            <a:r>
              <a:rPr lang="en-US" b="1" dirty="0" smtClean="0">
                <a:solidFill>
                  <a:srgbClr val="008000"/>
                </a:solidFill>
                <a:latin typeface="+mj-lt"/>
                <a:ea typeface="Effra"/>
                <a:cs typeface="Lucida Handwriting"/>
              </a:rPr>
              <a:t>89.0% </a:t>
            </a:r>
            <a:r>
              <a:rPr lang="en-US" dirty="0">
                <a:solidFill>
                  <a:schemeClr val="accent5">
                    <a:lumMod val="75000"/>
                  </a:schemeClr>
                </a:solidFill>
                <a:latin typeface="+mj-lt"/>
                <a:ea typeface="Effra"/>
                <a:cs typeface="Lucida Handwriting"/>
              </a:rPr>
              <a:t>freedom from secondary procedure</a:t>
            </a:r>
          </a:p>
          <a:p>
            <a:pPr indent="-241920">
              <a:buClr>
                <a:srgbClr val="008000"/>
              </a:buClr>
              <a:buFont typeface="Wingdings" pitchFamily="2" charset="2"/>
              <a:buChar char="Ø"/>
              <a:defRPr/>
            </a:pPr>
            <a:endParaRPr lang="en-US" dirty="0">
              <a:solidFill>
                <a:srgbClr val="008000"/>
              </a:solidFill>
              <a:latin typeface="Effra"/>
              <a:ea typeface="Effra"/>
              <a:cs typeface="Effra"/>
            </a:endParaRPr>
          </a:p>
        </p:txBody>
      </p:sp>
      <p:sp>
        <p:nvSpPr>
          <p:cNvPr id="16" name="TextBox 15"/>
          <p:cNvSpPr txBox="1"/>
          <p:nvPr/>
        </p:nvSpPr>
        <p:spPr>
          <a:xfrm>
            <a:off x="4793445" y="2231567"/>
            <a:ext cx="3770962" cy="3740018"/>
          </a:xfrm>
          <a:prstGeom prst="rect">
            <a:avLst/>
          </a:prstGeom>
          <a:solidFill>
            <a:schemeClr val="accent1">
              <a:lumMod val="40000"/>
              <a:lumOff val="60000"/>
            </a:schemeClr>
          </a:solidFill>
          <a:ln w="57150" cmpd="sng">
            <a:solidFill>
              <a:srgbClr val="005195"/>
            </a:solidFill>
          </a:ln>
          <a:scene3d>
            <a:camera prst="orthographicFront"/>
            <a:lightRig rig="threePt" dir="t"/>
          </a:scene3d>
          <a:sp3d>
            <a:bevelT/>
          </a:sp3d>
        </p:spPr>
        <p:txBody>
          <a:bodyPr wrap="square" lIns="204826" tIns="102413" rIns="102413" bIns="51206">
            <a:noAutofit/>
          </a:bodyPr>
          <a:lstStyle/>
          <a:p>
            <a:pPr marL="252476" indent="-252476" algn="ctr">
              <a:defRPr/>
            </a:pPr>
            <a:r>
              <a:rPr lang="en-US" sz="2000" b="1" u="sng" dirty="0">
                <a:solidFill>
                  <a:srgbClr val="0070C0"/>
                </a:solidFill>
                <a:latin typeface="+mj-lt"/>
                <a:ea typeface="Effra"/>
                <a:cs typeface="Effra"/>
              </a:rPr>
              <a:t>ENGAGE Registry</a:t>
            </a:r>
            <a:r>
              <a:rPr lang="en-US" sz="2000" u="sng" baseline="30000" dirty="0">
                <a:solidFill>
                  <a:srgbClr val="0070C0"/>
                </a:solidFill>
                <a:latin typeface="+mj-lt"/>
                <a:ea typeface="Effra"/>
                <a:cs typeface="Effra"/>
              </a:rPr>
              <a:t>2</a:t>
            </a:r>
            <a:r>
              <a:rPr lang="en-US" sz="2000" b="1" u="sng" dirty="0">
                <a:solidFill>
                  <a:srgbClr val="0070C0"/>
                </a:solidFill>
                <a:latin typeface="+mj-lt"/>
                <a:ea typeface="Effra"/>
                <a:cs typeface="Effra"/>
              </a:rPr>
              <a:t> </a:t>
            </a:r>
            <a:r>
              <a:rPr lang="en-US" sz="2000" b="1" u="sng" dirty="0">
                <a:solidFill>
                  <a:srgbClr val="595959"/>
                </a:solidFill>
                <a:latin typeface="+mj-lt"/>
                <a:ea typeface="Effra"/>
                <a:cs typeface="Effra"/>
              </a:rPr>
              <a:t>at 4 Yrs</a:t>
            </a:r>
          </a:p>
          <a:p>
            <a:pPr marL="252476" indent="-252476" algn="ctr">
              <a:defRPr/>
            </a:pPr>
            <a:endParaRPr lang="en-US" sz="2000" u="sng" dirty="0">
              <a:solidFill>
                <a:srgbClr val="000000"/>
              </a:solidFill>
              <a:latin typeface="+mj-lt"/>
              <a:ea typeface="Effra"/>
              <a:cs typeface="Effra"/>
            </a:endParaRPr>
          </a:p>
          <a:p>
            <a:pPr marL="252476" indent="-252476">
              <a:buClr>
                <a:srgbClr val="0070C0"/>
              </a:buClr>
              <a:buFont typeface="Wingdings" charset="2"/>
              <a:buChar char="ü"/>
              <a:defRPr/>
            </a:pPr>
            <a:r>
              <a:rPr lang="en-US" b="1" dirty="0">
                <a:solidFill>
                  <a:srgbClr val="0070C0"/>
                </a:solidFill>
                <a:latin typeface="+mj-lt"/>
                <a:ea typeface="Effra"/>
                <a:cs typeface="Lucida Handwriting"/>
              </a:rPr>
              <a:t>Yes</a:t>
            </a:r>
            <a:r>
              <a:rPr lang="en-US" dirty="0">
                <a:solidFill>
                  <a:srgbClr val="595959"/>
                </a:solidFill>
                <a:latin typeface="+mj-lt"/>
                <a:ea typeface="Effra"/>
                <a:cs typeface="Lucida Handwriting"/>
              </a:rPr>
              <a:t> ASA IV </a:t>
            </a:r>
            <a:r>
              <a:rPr lang="en-US" dirty="0" smtClean="0">
                <a:solidFill>
                  <a:srgbClr val="595959"/>
                </a:solidFill>
                <a:latin typeface="+mj-lt"/>
                <a:ea typeface="Effra"/>
                <a:cs typeface="Lucida Handwriting"/>
              </a:rPr>
              <a:t>patients</a:t>
            </a:r>
            <a:endParaRPr lang="en-US" dirty="0">
              <a:solidFill>
                <a:srgbClr val="595959"/>
              </a:solidFill>
              <a:latin typeface="+mj-lt"/>
              <a:ea typeface="Effra"/>
              <a:cs typeface="Lucida Handwriting"/>
            </a:endParaRPr>
          </a:p>
          <a:p>
            <a:pPr marL="252476" indent="-252476">
              <a:buClr>
                <a:srgbClr val="0070C0"/>
              </a:buClr>
              <a:buFont typeface="Wingdings" charset="2"/>
              <a:buChar char="ü"/>
              <a:defRPr/>
            </a:pPr>
            <a:endParaRPr lang="en-US" b="1" dirty="0" smtClean="0">
              <a:solidFill>
                <a:srgbClr val="595959"/>
              </a:solidFill>
              <a:latin typeface="+mj-lt"/>
              <a:ea typeface="Effra"/>
              <a:cs typeface="Lucida Handwriting"/>
            </a:endParaRPr>
          </a:p>
          <a:p>
            <a:pPr marL="252476" indent="-252476">
              <a:buClr>
                <a:srgbClr val="0070C0"/>
              </a:buClr>
              <a:buFont typeface="Wingdings" charset="2"/>
              <a:buChar char="ü"/>
              <a:defRPr/>
            </a:pPr>
            <a:r>
              <a:rPr lang="en-US" b="1" dirty="0" smtClean="0">
                <a:solidFill>
                  <a:srgbClr val="0070C0"/>
                </a:solidFill>
                <a:latin typeface="+mj-lt"/>
                <a:ea typeface="Effra"/>
                <a:cs typeface="Lucida Handwriting"/>
              </a:rPr>
              <a:t>98.3%</a:t>
            </a:r>
            <a:r>
              <a:rPr lang="en-US" b="1" dirty="0" smtClean="0">
                <a:solidFill>
                  <a:srgbClr val="595959"/>
                </a:solidFill>
                <a:latin typeface="+mj-lt"/>
                <a:ea typeface="Effra"/>
                <a:cs typeface="Lucida Handwriting"/>
              </a:rPr>
              <a:t> </a:t>
            </a:r>
            <a:r>
              <a:rPr lang="en-US" dirty="0">
                <a:solidFill>
                  <a:srgbClr val="595959"/>
                </a:solidFill>
                <a:latin typeface="+mj-lt"/>
                <a:ea typeface="Effra"/>
                <a:cs typeface="Lucida Handwriting"/>
              </a:rPr>
              <a:t>freedom from aneurysm-related mortality</a:t>
            </a:r>
          </a:p>
          <a:p>
            <a:pPr marL="252476" indent="-252476">
              <a:buClr>
                <a:srgbClr val="0070C0"/>
              </a:buClr>
              <a:buFont typeface="Wingdings" charset="2"/>
              <a:buChar char="ü"/>
              <a:defRPr/>
            </a:pPr>
            <a:endParaRPr lang="en-US" dirty="0">
              <a:solidFill>
                <a:srgbClr val="595959"/>
              </a:solidFill>
              <a:latin typeface="+mj-lt"/>
              <a:ea typeface="Effra"/>
              <a:cs typeface="Lucida Handwriting"/>
            </a:endParaRPr>
          </a:p>
          <a:p>
            <a:pPr marL="252476" indent="-252476">
              <a:buClr>
                <a:srgbClr val="0070C0"/>
              </a:buClr>
              <a:buFont typeface="Wingdings" charset="2"/>
              <a:buChar char="ü"/>
              <a:defRPr/>
            </a:pPr>
            <a:r>
              <a:rPr lang="en-US" b="1" dirty="0" smtClean="0">
                <a:solidFill>
                  <a:srgbClr val="0070C0"/>
                </a:solidFill>
                <a:latin typeface="+mj-lt"/>
                <a:ea typeface="Effra"/>
                <a:cs typeface="Lucida Handwriting"/>
              </a:rPr>
              <a:t>87.1%</a:t>
            </a:r>
            <a:r>
              <a:rPr lang="en-US" dirty="0" smtClean="0">
                <a:solidFill>
                  <a:srgbClr val="595959"/>
                </a:solidFill>
                <a:latin typeface="+mj-lt"/>
                <a:ea typeface="Effra"/>
                <a:cs typeface="Lucida Handwriting"/>
              </a:rPr>
              <a:t> </a:t>
            </a:r>
            <a:r>
              <a:rPr lang="en-US" dirty="0">
                <a:solidFill>
                  <a:srgbClr val="595959"/>
                </a:solidFill>
                <a:latin typeface="+mj-lt"/>
                <a:ea typeface="Effra"/>
                <a:cs typeface="Lucida Handwriting"/>
              </a:rPr>
              <a:t>freedom from secondary procedure</a:t>
            </a:r>
          </a:p>
          <a:p>
            <a:pPr indent="-241920">
              <a:buClr>
                <a:srgbClr val="008000"/>
              </a:buClr>
              <a:buFont typeface="Wingdings" pitchFamily="2" charset="2"/>
              <a:buChar char="Ø"/>
              <a:defRPr/>
            </a:pPr>
            <a:endParaRPr lang="en-US" dirty="0">
              <a:solidFill>
                <a:srgbClr val="008000"/>
              </a:solidFill>
              <a:latin typeface="+mj-lt"/>
              <a:ea typeface="Effra"/>
              <a:cs typeface="Effra"/>
            </a:endParaRPr>
          </a:p>
        </p:txBody>
      </p:sp>
      <p:sp>
        <p:nvSpPr>
          <p:cNvPr id="12" name="TextBox 8"/>
          <p:cNvSpPr txBox="1">
            <a:spLocks noChangeArrowheads="1"/>
          </p:cNvSpPr>
          <p:nvPr/>
        </p:nvSpPr>
        <p:spPr bwMode="auto">
          <a:xfrm>
            <a:off x="2007853" y="6074752"/>
            <a:ext cx="5032375" cy="1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13" tIns="51206" rIns="102413" bIns="51206">
            <a:spAutoFit/>
          </a:bodyPr>
          <a:lstStyle>
            <a:lvl1pPr marL="1079500" eaLnBrk="0" hangingPunct="0">
              <a:spcBef>
                <a:spcPct val="20000"/>
              </a:spcBef>
              <a:buChar char="•"/>
              <a:defRPr sz="2400">
                <a:solidFill>
                  <a:schemeClr val="tx1"/>
                </a:solidFill>
                <a:latin typeface="Arial" pitchFamily="34" charset="0"/>
                <a:ea typeface="ヒラギノ角ゴ Pro W3" pitchFamily="-96" charset="-128"/>
              </a:defRPr>
            </a:lvl1pPr>
            <a:lvl2pPr marL="742950" indent="-285750" eaLnBrk="0" hangingPunct="0">
              <a:spcBef>
                <a:spcPct val="20000"/>
              </a:spcBef>
              <a:buChar char="–"/>
              <a:defRPr sz="2000">
                <a:solidFill>
                  <a:schemeClr val="tx1"/>
                </a:solidFill>
                <a:latin typeface="Arial" pitchFamily="34" charset="0"/>
                <a:ea typeface="ヒラギノ角ゴ Pro W3" pitchFamily="-96" charset="-128"/>
              </a:defRPr>
            </a:lvl2pPr>
            <a:lvl3pPr marL="1143000" indent="-228600" eaLnBrk="0" hangingPunct="0">
              <a:spcBef>
                <a:spcPct val="20000"/>
              </a:spcBef>
              <a:buChar char="•"/>
              <a:defRPr>
                <a:solidFill>
                  <a:schemeClr val="tx1"/>
                </a:solidFill>
                <a:latin typeface="Arial" pitchFamily="34" charset="0"/>
                <a:ea typeface="ヒラギノ角ゴ Pro W3" pitchFamily="-96" charset="-128"/>
              </a:defRPr>
            </a:lvl3pPr>
            <a:lvl4pPr marL="1600200" indent="-228600" eaLnBrk="0" hangingPunct="0">
              <a:spcBef>
                <a:spcPct val="20000"/>
              </a:spcBef>
              <a:defRPr>
                <a:solidFill>
                  <a:schemeClr val="tx1"/>
                </a:solidFill>
                <a:latin typeface="Arial" pitchFamily="34" charset="0"/>
                <a:ea typeface="ヒラギノ角ゴ Pro W3" pitchFamily="-96" charset="-128"/>
              </a:defRPr>
            </a:lvl4pPr>
            <a:lvl5pPr marL="2057400" indent="-228600" eaLnBrk="0" hangingPunct="0">
              <a:spcBef>
                <a:spcPct val="20000"/>
              </a:spcBef>
              <a:buChar char="»"/>
              <a:defRPr sz="1600">
                <a:solidFill>
                  <a:schemeClr val="tx1"/>
                </a:solidFill>
                <a:latin typeface="Arial" pitchFamily="34" charset="0"/>
                <a:ea typeface="ヒラギノ角ゴ Pro W3" pitchFamily="-96"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ヒラギノ角ゴ Pro W3" pitchFamily="-96" charset="-128"/>
              </a:defRPr>
            </a:lvl9pPr>
          </a:lstStyle>
          <a:p>
            <a:pPr eaLnBrk="1" hangingPunct="1">
              <a:lnSpc>
                <a:spcPct val="50000"/>
              </a:lnSpc>
              <a:spcBef>
                <a:spcPct val="0"/>
              </a:spcBef>
              <a:buFontTx/>
              <a:buNone/>
            </a:pPr>
            <a:r>
              <a:rPr lang="en-US" altLang="nl-NL" sz="700" dirty="0">
                <a:solidFill>
                  <a:srgbClr val="A6A6A6"/>
                </a:solidFill>
                <a:latin typeface="Effra"/>
                <a:ea typeface="MS PGothic" pitchFamily="34" charset="-128"/>
                <a:cs typeface="Effra"/>
              </a:rPr>
              <a:t>1-Source:  Endurant BIFUR </a:t>
            </a:r>
            <a:r>
              <a:rPr lang="en-US" altLang="nl-NL" sz="700" dirty="0" smtClean="0">
                <a:solidFill>
                  <a:srgbClr val="A6A6A6"/>
                </a:solidFill>
                <a:latin typeface="Effra"/>
                <a:ea typeface="MS PGothic" pitchFamily="34" charset="-128"/>
                <a:cs typeface="Effra"/>
              </a:rPr>
              <a:t>DEC2014                2</a:t>
            </a:r>
            <a:r>
              <a:rPr lang="en-US" altLang="nl-NL" sz="700" dirty="0">
                <a:solidFill>
                  <a:srgbClr val="A6A6A6"/>
                </a:solidFill>
                <a:latin typeface="Effra"/>
                <a:ea typeface="MS PGothic" pitchFamily="34" charset="-128"/>
                <a:cs typeface="Effra"/>
              </a:rPr>
              <a:t>- Source:  General Veith 2015 Report</a:t>
            </a:r>
          </a:p>
        </p:txBody>
      </p:sp>
    </p:spTree>
    <p:extLst>
      <p:ext uri="{BB962C8B-B14F-4D97-AF65-F5344CB8AC3E}">
        <p14:creationId xmlns:p14="http://schemas.microsoft.com/office/powerpoint/2010/main" val="308731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54Y, E</a:t>
            </a:r>
            <a:endParaRPr lang="tr-TR" dirty="0"/>
          </a:p>
        </p:txBody>
      </p:sp>
      <p:pic>
        <p:nvPicPr>
          <p:cNvPr id="4" name="3 İçerik Yer Tutucusu" descr="1.jpg"/>
          <p:cNvPicPr>
            <a:picLocks noGrp="1" noChangeAspect="1"/>
          </p:cNvPicPr>
          <p:nvPr>
            <p:ph idx="1"/>
          </p:nvPr>
        </p:nvPicPr>
        <p:blipFill>
          <a:blip r:embed="rId2" cstate="print"/>
          <a:srcRect l="14319" r="14086" b="34769"/>
          <a:stretch>
            <a:fillRect/>
          </a:stretch>
        </p:blipFill>
        <p:spPr>
          <a:xfrm>
            <a:off x="152400" y="1798320"/>
            <a:ext cx="4215162" cy="3840480"/>
          </a:xfrm>
          <a:ln w="38100">
            <a:solidFill>
              <a:schemeClr val="tx1"/>
            </a:solidFill>
          </a:ln>
        </p:spPr>
      </p:pic>
      <p:pic>
        <p:nvPicPr>
          <p:cNvPr id="5" name="4 Resim" descr="1'.jpg"/>
          <p:cNvPicPr>
            <a:picLocks noChangeAspect="1"/>
          </p:cNvPicPr>
          <p:nvPr/>
        </p:nvPicPr>
        <p:blipFill rotWithShape="1">
          <a:blip r:embed="rId3" cstate="print"/>
          <a:srcRect l="11980" r="6891"/>
          <a:stretch/>
        </p:blipFill>
        <p:spPr>
          <a:xfrm>
            <a:off x="4572000" y="1798320"/>
            <a:ext cx="4497850" cy="3840480"/>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jpg"/>
          <p:cNvPicPr>
            <a:picLocks noChangeAspect="1"/>
          </p:cNvPicPr>
          <p:nvPr/>
        </p:nvPicPr>
        <p:blipFill>
          <a:blip r:embed="rId2" cstate="print"/>
          <a:stretch>
            <a:fillRect/>
          </a:stretch>
        </p:blipFill>
        <p:spPr>
          <a:xfrm>
            <a:off x="76200" y="1340768"/>
            <a:ext cx="4409256" cy="4409256"/>
          </a:xfrm>
          <a:prstGeom prst="rect">
            <a:avLst/>
          </a:prstGeom>
          <a:ln w="38100">
            <a:solidFill>
              <a:srgbClr val="FF0000"/>
            </a:solidFill>
          </a:ln>
        </p:spPr>
      </p:pic>
      <p:pic>
        <p:nvPicPr>
          <p:cNvPr id="3" name="2 Resim" descr="3.jpg"/>
          <p:cNvPicPr>
            <a:picLocks noChangeAspect="1"/>
          </p:cNvPicPr>
          <p:nvPr/>
        </p:nvPicPr>
        <p:blipFill>
          <a:blip r:embed="rId3" cstate="print"/>
          <a:stretch>
            <a:fillRect/>
          </a:stretch>
        </p:blipFill>
        <p:spPr>
          <a:xfrm>
            <a:off x="4648200" y="1340768"/>
            <a:ext cx="4409256" cy="4409256"/>
          </a:xfrm>
          <a:prstGeom prst="rect">
            <a:avLst/>
          </a:prstGeom>
          <a:ln w="38100">
            <a:solidFill>
              <a:srgbClr val="FF0000"/>
            </a:solidFill>
          </a:ln>
        </p:spPr>
      </p:pic>
      <p:sp>
        <p:nvSpPr>
          <p:cNvPr id="4" name="3 Başlık"/>
          <p:cNvSpPr>
            <a:spLocks noGrp="1"/>
          </p:cNvSpPr>
          <p:nvPr>
            <p:ph type="title"/>
          </p:nvPr>
        </p:nvSpPr>
        <p:spPr>
          <a:xfrm>
            <a:off x="457200" y="-381000"/>
            <a:ext cx="8229600" cy="1600200"/>
          </a:xfrm>
        </p:spPr>
        <p:txBody>
          <a:bodyPr/>
          <a:lstStyle/>
          <a:p>
            <a:r>
              <a:rPr lang="tr-TR" dirty="0" smtClean="0"/>
              <a:t>18.11.2015 	EVAR</a:t>
            </a:r>
            <a:endParaRPr lang="tr-T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4.jpg"/>
          <p:cNvPicPr>
            <a:picLocks noChangeAspect="1"/>
          </p:cNvPicPr>
          <p:nvPr/>
        </p:nvPicPr>
        <p:blipFill>
          <a:blip r:embed="rId2" cstate="print"/>
          <a:stretch>
            <a:fillRect/>
          </a:stretch>
        </p:blipFill>
        <p:spPr>
          <a:xfrm>
            <a:off x="76200" y="1556792"/>
            <a:ext cx="4444752" cy="4444752"/>
          </a:xfrm>
          <a:prstGeom prst="rect">
            <a:avLst/>
          </a:prstGeom>
          <a:ln w="38100">
            <a:solidFill>
              <a:srgbClr val="FF0000"/>
            </a:solidFill>
          </a:ln>
        </p:spPr>
      </p:pic>
      <p:pic>
        <p:nvPicPr>
          <p:cNvPr id="6" name="5 Resim" descr="5.jpg"/>
          <p:cNvPicPr>
            <a:picLocks noChangeAspect="1"/>
          </p:cNvPicPr>
          <p:nvPr/>
        </p:nvPicPr>
        <p:blipFill>
          <a:blip r:embed="rId3" cstate="print"/>
          <a:stretch>
            <a:fillRect/>
          </a:stretch>
        </p:blipFill>
        <p:spPr>
          <a:xfrm>
            <a:off x="4648200" y="1556792"/>
            <a:ext cx="4444752" cy="4444752"/>
          </a:xfrm>
          <a:prstGeom prst="rect">
            <a:avLst/>
          </a:prstGeom>
          <a:ln w="38100">
            <a:solidFill>
              <a:srgbClr val="FF0000"/>
            </a:solidFill>
          </a:ln>
        </p:spPr>
      </p:pic>
      <p:sp>
        <p:nvSpPr>
          <p:cNvPr id="7" name="6 Başlık"/>
          <p:cNvSpPr>
            <a:spLocks noGrp="1"/>
          </p:cNvSpPr>
          <p:nvPr>
            <p:ph type="title"/>
          </p:nvPr>
        </p:nvSpPr>
        <p:spPr>
          <a:xfrm>
            <a:off x="457200" y="-152400"/>
            <a:ext cx="8229600" cy="1600200"/>
          </a:xfrm>
        </p:spPr>
        <p:txBody>
          <a:bodyPr/>
          <a:lstStyle/>
          <a:p>
            <a:r>
              <a:rPr lang="tr-TR" dirty="0" smtClean="0"/>
              <a:t>10.01.2008</a:t>
            </a:r>
            <a:endParaRPr lang="tr-T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04800"/>
            <a:ext cx="8229600" cy="1600200"/>
          </a:xfrm>
        </p:spPr>
        <p:txBody>
          <a:bodyPr/>
          <a:lstStyle/>
          <a:p>
            <a:r>
              <a:rPr lang="tr-TR" dirty="0" smtClean="0"/>
              <a:t>19.01.2009</a:t>
            </a:r>
            <a:endParaRPr lang="tr-TR" dirty="0"/>
          </a:p>
        </p:txBody>
      </p:sp>
      <p:pic>
        <p:nvPicPr>
          <p:cNvPr id="3" name="2 Resim" descr="6.jpg"/>
          <p:cNvPicPr>
            <a:picLocks noChangeAspect="1"/>
          </p:cNvPicPr>
          <p:nvPr/>
        </p:nvPicPr>
        <p:blipFill rotWithShape="1">
          <a:blip r:embed="rId2" cstate="print"/>
          <a:srcRect l="32673" t="11151" r="28257" b="14300"/>
          <a:stretch/>
        </p:blipFill>
        <p:spPr>
          <a:xfrm>
            <a:off x="76200" y="1556792"/>
            <a:ext cx="2679432" cy="5112568"/>
          </a:xfrm>
          <a:prstGeom prst="rect">
            <a:avLst/>
          </a:prstGeom>
        </p:spPr>
      </p:pic>
      <p:pic>
        <p:nvPicPr>
          <p:cNvPr id="1026" name="Picture 2"/>
          <p:cNvPicPr>
            <a:picLocks noChangeAspect="1" noChangeArrowheads="1"/>
          </p:cNvPicPr>
          <p:nvPr/>
        </p:nvPicPr>
        <p:blipFill>
          <a:blip r:embed="rId3" cstate="print"/>
          <a:srcRect l="33520" t="869" r="40632" b="4415"/>
          <a:stretch>
            <a:fillRect/>
          </a:stretch>
        </p:blipFill>
        <p:spPr bwMode="auto">
          <a:xfrm>
            <a:off x="2853916" y="1556792"/>
            <a:ext cx="2556284" cy="5112568"/>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l="37158" t="11296" r="34862" b="14843"/>
          <a:stretch/>
        </p:blipFill>
        <p:spPr bwMode="auto">
          <a:xfrm>
            <a:off x="5519281" y="1556792"/>
            <a:ext cx="3548519"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84"/>
            <a:ext cx="8229600" cy="1143000"/>
          </a:xfrm>
        </p:spPr>
        <p:txBody>
          <a:bodyPr/>
          <a:lstStyle/>
          <a:p>
            <a:r>
              <a:rPr lang="tr-TR" dirty="0" smtClean="0"/>
              <a:t>11.07.2012</a:t>
            </a:r>
            <a:endParaRPr lang="tr-TR" dirty="0"/>
          </a:p>
        </p:txBody>
      </p:sp>
      <p:pic>
        <p:nvPicPr>
          <p:cNvPr id="2050" name="Picture 2"/>
          <p:cNvPicPr>
            <a:picLocks noChangeAspect="1" noChangeArrowheads="1"/>
          </p:cNvPicPr>
          <p:nvPr/>
        </p:nvPicPr>
        <p:blipFill>
          <a:blip r:embed="rId2" cstate="print"/>
          <a:srcRect l="34856" t="4883" r="35739" b="4092"/>
          <a:stretch>
            <a:fillRect/>
          </a:stretch>
        </p:blipFill>
        <p:spPr bwMode="auto">
          <a:xfrm>
            <a:off x="399166" y="1112520"/>
            <a:ext cx="3355485" cy="5669280"/>
          </a:xfrm>
          <a:prstGeom prst="rect">
            <a:avLst/>
          </a:prstGeom>
          <a:noFill/>
          <a:ln w="38100">
            <a:solidFill>
              <a:schemeClr val="tx1"/>
            </a:solidFill>
            <a:miter lim="800000"/>
            <a:headEnd/>
            <a:tailEnd/>
          </a:ln>
        </p:spPr>
      </p:pic>
      <p:pic>
        <p:nvPicPr>
          <p:cNvPr id="2051" name="Picture 3"/>
          <p:cNvPicPr>
            <a:picLocks noChangeAspect="1" noChangeArrowheads="1"/>
          </p:cNvPicPr>
          <p:nvPr/>
        </p:nvPicPr>
        <p:blipFill>
          <a:blip r:embed="rId3" cstate="print"/>
          <a:srcRect l="28658" r="28183" b="4238"/>
          <a:stretch>
            <a:fillRect/>
          </a:stretch>
        </p:blipFill>
        <p:spPr bwMode="auto">
          <a:xfrm>
            <a:off x="4139952" y="1112520"/>
            <a:ext cx="4681368" cy="566928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1026" name="Picture 2"/>
          <p:cNvPicPr>
            <a:picLocks noChangeAspect="1" noChangeArrowheads="1"/>
          </p:cNvPicPr>
          <p:nvPr/>
        </p:nvPicPr>
        <p:blipFill>
          <a:blip r:embed="rId2" cstate="print"/>
          <a:srcRect l="9434" t="22642" r="12361" b="16981"/>
          <a:stretch>
            <a:fillRect/>
          </a:stretch>
        </p:blipFill>
        <p:spPr bwMode="auto">
          <a:xfrm>
            <a:off x="0" y="76200"/>
            <a:ext cx="3124200" cy="2412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7813" t="12500" r="7812" b="14063"/>
          <a:stretch>
            <a:fillRect/>
          </a:stretch>
        </p:blipFill>
        <p:spPr bwMode="auto">
          <a:xfrm>
            <a:off x="6372765" y="102600"/>
            <a:ext cx="2771235" cy="24120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31250" t="28125" r="28125" b="40625"/>
          <a:stretch>
            <a:fillRect/>
          </a:stretch>
        </p:blipFill>
        <p:spPr bwMode="auto">
          <a:xfrm>
            <a:off x="3189000" y="102600"/>
            <a:ext cx="3135600" cy="24120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18750" r="20833"/>
          <a:stretch>
            <a:fillRect/>
          </a:stretch>
        </p:blipFill>
        <p:spPr bwMode="auto">
          <a:xfrm>
            <a:off x="2819400" y="2590800"/>
            <a:ext cx="3721768" cy="4267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6200"/>
            <a:ext cx="8229600" cy="1600200"/>
          </a:xfrm>
        </p:spPr>
        <p:txBody>
          <a:bodyPr>
            <a:normAutofit/>
          </a:bodyPr>
          <a:lstStyle/>
          <a:p>
            <a:r>
              <a:rPr lang="tr-TR" dirty="0" smtClean="0"/>
              <a:t>ENDİKASYONLAR</a:t>
            </a:r>
            <a:br>
              <a:rPr lang="tr-TR" dirty="0" smtClean="0"/>
            </a:br>
            <a:r>
              <a:rPr lang="tr-TR" b="1" i="1" dirty="0" smtClean="0"/>
              <a:t>BİREYSEL YAKLAŞIM </a:t>
            </a:r>
            <a:endParaRPr lang="en-US" b="1" i="1" dirty="0"/>
          </a:p>
        </p:txBody>
      </p:sp>
      <p:sp>
        <p:nvSpPr>
          <p:cNvPr id="3" name="İçerik Yer Tutucusu 2"/>
          <p:cNvSpPr>
            <a:spLocks noGrp="1"/>
          </p:cNvSpPr>
          <p:nvPr>
            <p:ph idx="1"/>
          </p:nvPr>
        </p:nvSpPr>
        <p:spPr>
          <a:xfrm>
            <a:off x="457200" y="1951037"/>
            <a:ext cx="8229600" cy="4525963"/>
          </a:xfrm>
        </p:spPr>
        <p:txBody>
          <a:bodyPr>
            <a:normAutofit/>
          </a:bodyPr>
          <a:lstStyle/>
          <a:p>
            <a:r>
              <a:rPr lang="tr-TR" dirty="0" smtClean="0"/>
              <a:t>5.5cm yaklaşımı </a:t>
            </a:r>
            <a:r>
              <a:rPr lang="tr-TR" dirty="0" err="1" smtClean="0"/>
              <a:t>sağkalım</a:t>
            </a:r>
            <a:r>
              <a:rPr lang="tr-TR" dirty="0" smtClean="0"/>
              <a:t> beklentisini </a:t>
            </a:r>
            <a:r>
              <a:rPr lang="tr-TR" dirty="0" err="1" smtClean="0"/>
              <a:t>gözardı</a:t>
            </a:r>
            <a:r>
              <a:rPr lang="tr-TR" dirty="0" smtClean="0"/>
              <a:t> etmekte</a:t>
            </a:r>
          </a:p>
          <a:p>
            <a:r>
              <a:rPr lang="tr-TR" dirty="0" err="1" smtClean="0"/>
              <a:t>Komorbiditeler</a:t>
            </a:r>
            <a:r>
              <a:rPr lang="tr-TR" dirty="0" smtClean="0"/>
              <a:t> – </a:t>
            </a:r>
            <a:r>
              <a:rPr lang="tr-TR" dirty="0" err="1" smtClean="0"/>
              <a:t>sağkalım</a:t>
            </a:r>
            <a:r>
              <a:rPr lang="tr-TR" dirty="0" smtClean="0"/>
              <a:t> beklentisine göre tedavi </a:t>
            </a:r>
            <a:r>
              <a:rPr lang="tr-TR" dirty="0" err="1" smtClean="0"/>
              <a:t>endikasyonu</a:t>
            </a:r>
            <a:r>
              <a:rPr lang="tr-TR" dirty="0" smtClean="0"/>
              <a:t> uyarlanmalı</a:t>
            </a:r>
          </a:p>
          <a:p>
            <a:r>
              <a:rPr lang="tr-TR" dirty="0" smtClean="0"/>
              <a:t>Açık cerrahiye uygun olmayan </a:t>
            </a:r>
            <a:r>
              <a:rPr lang="tr-TR" dirty="0"/>
              <a:t>(</a:t>
            </a:r>
            <a:r>
              <a:rPr lang="tr-TR" dirty="0" err="1"/>
              <a:t>komorbidite</a:t>
            </a:r>
            <a:r>
              <a:rPr lang="tr-TR" dirty="0" smtClean="0"/>
              <a:t>) hastalarda EVAR ile tedavi </a:t>
            </a:r>
            <a:r>
              <a:rPr lang="tr-TR" dirty="0" err="1" smtClean="0"/>
              <a:t>endikasyonu</a:t>
            </a:r>
            <a:r>
              <a:rPr lang="tr-TR" dirty="0" smtClean="0"/>
              <a:t> eşik boyut değeri 6cm olarak kabul ediliyor</a:t>
            </a:r>
          </a:p>
          <a:p>
            <a:r>
              <a:rPr lang="tr-TR" dirty="0" smtClean="0"/>
              <a:t>En yüksek risk grubu hastalarda, 5.5cm-6cm </a:t>
            </a:r>
            <a:r>
              <a:rPr lang="tr-TR" dirty="0" err="1" smtClean="0"/>
              <a:t>AAA’ya</a:t>
            </a:r>
            <a:r>
              <a:rPr lang="tr-TR" dirty="0" smtClean="0"/>
              <a:t> yaklaşım konservatif olmalı (takip)</a:t>
            </a:r>
          </a:p>
          <a:p>
            <a:r>
              <a:rPr lang="tr-TR" dirty="0" err="1" smtClean="0"/>
              <a:t>Malignite</a:t>
            </a:r>
            <a:r>
              <a:rPr lang="tr-TR" dirty="0" smtClean="0"/>
              <a:t> :  </a:t>
            </a:r>
            <a:r>
              <a:rPr lang="tr-TR" dirty="0" err="1"/>
              <a:t>S</a:t>
            </a:r>
            <a:r>
              <a:rPr lang="tr-TR" dirty="0" err="1" smtClean="0"/>
              <a:t>ağkalım</a:t>
            </a:r>
            <a:r>
              <a:rPr lang="tr-TR" dirty="0" smtClean="0"/>
              <a:t> sorgulanmalı</a:t>
            </a:r>
          </a:p>
          <a:p>
            <a:endParaRPr lang="en-US" dirty="0"/>
          </a:p>
        </p:txBody>
      </p:sp>
    </p:spTree>
    <p:extLst>
      <p:ext uri="{BB962C8B-B14F-4D97-AF65-F5344CB8AC3E}">
        <p14:creationId xmlns:p14="http://schemas.microsoft.com/office/powerpoint/2010/main" val="1638630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34856" r="34790" b="52538"/>
          <a:stretch>
            <a:fillRect/>
          </a:stretch>
        </p:blipFill>
        <p:spPr bwMode="auto">
          <a:xfrm>
            <a:off x="762000" y="482837"/>
            <a:ext cx="3630705" cy="3098563"/>
          </a:xfrm>
          <a:prstGeom prst="rect">
            <a:avLst/>
          </a:prstGeom>
          <a:noFill/>
          <a:ln w="9525">
            <a:noFill/>
            <a:miter lim="800000"/>
            <a:headEnd/>
            <a:tailEnd/>
          </a:ln>
        </p:spPr>
      </p:pic>
      <p:pic>
        <p:nvPicPr>
          <p:cNvPr id="6147" name="Picture 3"/>
          <p:cNvPicPr>
            <a:picLocks noChangeAspect="1" noChangeArrowheads="1"/>
          </p:cNvPicPr>
          <p:nvPr/>
        </p:nvPicPr>
        <p:blipFill rotWithShape="1">
          <a:blip r:embed="rId3" cstate="print"/>
          <a:srcRect l="20733" t="-9969" r="20733" b="30412"/>
          <a:stretch/>
        </p:blipFill>
        <p:spPr bwMode="auto">
          <a:xfrm>
            <a:off x="762000" y="3223806"/>
            <a:ext cx="3653408" cy="3557994"/>
          </a:xfrm>
          <a:prstGeom prst="rect">
            <a:avLst/>
          </a:prstGeom>
          <a:noFill/>
          <a:ln w="9525">
            <a:noFill/>
            <a:miter lim="800000"/>
            <a:headEnd/>
            <a:tailEnd/>
          </a:ln>
        </p:spPr>
      </p:pic>
      <p:pic>
        <p:nvPicPr>
          <p:cNvPr id="6148" name="Picture 4"/>
          <p:cNvPicPr>
            <a:picLocks noChangeAspect="1" noChangeArrowheads="1"/>
          </p:cNvPicPr>
          <p:nvPr/>
        </p:nvPicPr>
        <p:blipFill rotWithShape="1">
          <a:blip r:embed="rId4" cstate="print"/>
          <a:srcRect l="27167" t="11672" r="24596" b="19681"/>
          <a:stretch/>
        </p:blipFill>
        <p:spPr bwMode="auto">
          <a:xfrm>
            <a:off x="4916233" y="3568642"/>
            <a:ext cx="4120263" cy="320040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l="25137" t="4746" r="25540" b="24000"/>
          <a:stretch>
            <a:fillRect/>
          </a:stretch>
        </p:blipFill>
        <p:spPr bwMode="auto">
          <a:xfrm>
            <a:off x="4916233" y="188640"/>
            <a:ext cx="4120263" cy="3248669"/>
          </a:xfrm>
          <a:prstGeom prst="rect">
            <a:avLst/>
          </a:prstGeom>
          <a:noFill/>
          <a:ln w="9525">
            <a:noFill/>
            <a:miter lim="800000"/>
            <a:headEnd/>
            <a:tailEnd/>
          </a:ln>
        </p:spPr>
      </p:pic>
      <p:sp>
        <p:nvSpPr>
          <p:cNvPr id="2" name="Başlık 1"/>
          <p:cNvSpPr>
            <a:spLocks noGrp="1"/>
          </p:cNvSpPr>
          <p:nvPr>
            <p:ph type="title"/>
          </p:nvPr>
        </p:nvSpPr>
        <p:spPr>
          <a:xfrm>
            <a:off x="457200" y="-990600"/>
            <a:ext cx="8229600" cy="1600200"/>
          </a:xfrm>
        </p:spPr>
        <p:txBody>
          <a:bodyPr/>
          <a:lstStyle/>
          <a:p>
            <a:pPr algn="l"/>
            <a:r>
              <a:rPr lang="tr-TR" sz="4000" dirty="0" smtClean="0"/>
              <a:t>  62Y,E</a:t>
            </a:r>
            <a:endParaRPr lang="tr-TR" sz="4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09600"/>
            <a:ext cx="8229600" cy="1600200"/>
          </a:xfrm>
        </p:spPr>
        <p:txBody>
          <a:bodyPr/>
          <a:lstStyle/>
          <a:p>
            <a:pPr algn="l"/>
            <a:r>
              <a:rPr lang="tr-TR" dirty="0" smtClean="0"/>
              <a:t>01.11.2005    24.11.2006         </a:t>
            </a:r>
            <a:endParaRPr lang="tr-TR" dirty="0"/>
          </a:p>
        </p:txBody>
      </p:sp>
      <p:pic>
        <p:nvPicPr>
          <p:cNvPr id="5122" name="Picture 2"/>
          <p:cNvPicPr>
            <a:picLocks noChangeArrowheads="1"/>
          </p:cNvPicPr>
          <p:nvPr/>
        </p:nvPicPr>
        <p:blipFill rotWithShape="1">
          <a:blip r:embed="rId2" cstate="print"/>
          <a:srcRect l="34109" t="-2633" r="31744" b="5641"/>
          <a:stretch/>
        </p:blipFill>
        <p:spPr bwMode="auto">
          <a:xfrm>
            <a:off x="0" y="1268154"/>
            <a:ext cx="3108960" cy="4846320"/>
          </a:xfrm>
          <a:prstGeom prst="rect">
            <a:avLst/>
          </a:prstGeom>
          <a:noFill/>
          <a:ln w="9525">
            <a:noFill/>
            <a:miter lim="800000"/>
            <a:headEnd/>
            <a:tailEnd/>
          </a:ln>
        </p:spPr>
      </p:pic>
      <p:pic>
        <p:nvPicPr>
          <p:cNvPr id="5123" name="Picture 3"/>
          <p:cNvPicPr>
            <a:picLocks noChangeArrowheads="1"/>
          </p:cNvPicPr>
          <p:nvPr/>
        </p:nvPicPr>
        <p:blipFill rotWithShape="1">
          <a:blip r:embed="rId3" cstate="print"/>
          <a:srcRect l="32010" r="33087" b="6876"/>
          <a:stretch/>
        </p:blipFill>
        <p:spPr bwMode="auto">
          <a:xfrm>
            <a:off x="3124200" y="1371600"/>
            <a:ext cx="3108960" cy="4724646"/>
          </a:xfrm>
          <a:prstGeom prst="rect">
            <a:avLst/>
          </a:prstGeom>
          <a:noFill/>
          <a:ln w="9525">
            <a:noFill/>
            <a:miter lim="800000"/>
            <a:headEnd/>
            <a:tailEnd/>
          </a:ln>
        </p:spPr>
      </p:pic>
      <p:pic>
        <p:nvPicPr>
          <p:cNvPr id="5124" name="Picture 4"/>
          <p:cNvPicPr>
            <a:picLocks noChangeArrowheads="1"/>
          </p:cNvPicPr>
          <p:nvPr/>
        </p:nvPicPr>
        <p:blipFill rotWithShape="1">
          <a:blip r:embed="rId4" cstate="print"/>
          <a:srcRect l="36970" r="35376" b="16344"/>
          <a:stretch/>
        </p:blipFill>
        <p:spPr bwMode="auto">
          <a:xfrm>
            <a:off x="6233160" y="1371600"/>
            <a:ext cx="2895600" cy="472464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85800"/>
            <a:ext cx="8229600" cy="1600200"/>
          </a:xfrm>
        </p:spPr>
        <p:txBody>
          <a:bodyPr/>
          <a:lstStyle/>
          <a:p>
            <a:r>
              <a:rPr lang="tr-TR" dirty="0" smtClean="0"/>
              <a:t>11.06.2008</a:t>
            </a:r>
            <a:endParaRPr lang="tr-TR" dirty="0"/>
          </a:p>
        </p:txBody>
      </p:sp>
      <p:pic>
        <p:nvPicPr>
          <p:cNvPr id="7170" name="Picture 2"/>
          <p:cNvPicPr>
            <a:picLocks noChangeAspect="1" noChangeArrowheads="1"/>
          </p:cNvPicPr>
          <p:nvPr/>
        </p:nvPicPr>
        <p:blipFill>
          <a:blip r:embed="rId2" cstate="print"/>
          <a:srcRect l="25371" r="24357" b="5284"/>
          <a:stretch>
            <a:fillRect/>
          </a:stretch>
        </p:blipFill>
        <p:spPr bwMode="auto">
          <a:xfrm>
            <a:off x="179512" y="1772816"/>
            <a:ext cx="4761777" cy="489654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4823" r="27235" b="3700"/>
          <a:stretch>
            <a:fillRect/>
          </a:stretch>
        </p:blipFill>
        <p:spPr bwMode="auto">
          <a:xfrm>
            <a:off x="5004048" y="1118914"/>
            <a:ext cx="4058692" cy="562245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3" name="MOVIE-0007.wmv">
            <a:hlinkClick r:id="" action="ppaction://media"/>
          </p:cNvPr>
          <p:cNvPicPr>
            <a:picLocks noRot="1" noChangeAspect="1"/>
          </p:cNvPicPr>
          <p:nvPr>
            <a:videoFile r:link="rId1"/>
          </p:nvPr>
        </p:nvPicPr>
        <p:blipFill>
          <a:blip r:embed="rId3" cstate="print"/>
          <a:stretch>
            <a:fillRect/>
          </a:stretch>
        </p:blipFill>
        <p:spPr>
          <a:xfrm>
            <a:off x="990600" y="990600"/>
            <a:ext cx="7010400" cy="525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5800" y="76200"/>
            <a:ext cx="8229600" cy="1600200"/>
          </a:xfrm>
        </p:spPr>
        <p:txBody>
          <a:bodyPr/>
          <a:lstStyle/>
          <a:p>
            <a:r>
              <a:rPr lang="tr-TR" dirty="0" smtClean="0"/>
              <a:t>20.07.2010</a:t>
            </a:r>
            <a:br>
              <a:rPr lang="tr-TR" dirty="0" smtClean="0"/>
            </a:br>
            <a:r>
              <a:rPr lang="tr-TR" dirty="0" smtClean="0"/>
              <a:t>63Y,E</a:t>
            </a:r>
            <a:endParaRPr lang="tr-TR" dirty="0"/>
          </a:p>
        </p:txBody>
      </p:sp>
      <p:pic>
        <p:nvPicPr>
          <p:cNvPr id="4098" name="Picture 2"/>
          <p:cNvPicPr>
            <a:picLocks noGrp="1" noChangeAspect="1" noChangeArrowheads="1"/>
          </p:cNvPicPr>
          <p:nvPr>
            <p:ph idx="1"/>
          </p:nvPr>
        </p:nvPicPr>
        <p:blipFill rotWithShape="1">
          <a:blip r:embed="rId2" cstate="print"/>
          <a:srcRect l="32370" t="2222" r="31610" b="3908"/>
          <a:stretch/>
        </p:blipFill>
        <p:spPr bwMode="auto">
          <a:xfrm>
            <a:off x="235857" y="2484120"/>
            <a:ext cx="2380716" cy="4297680"/>
          </a:xfrm>
          <a:prstGeom prst="rect">
            <a:avLst/>
          </a:prstGeom>
          <a:noFill/>
          <a:ln w="9525">
            <a:noFill/>
            <a:miter lim="800000"/>
            <a:headEnd/>
            <a:tailEnd/>
          </a:ln>
        </p:spPr>
      </p:pic>
      <p:pic>
        <p:nvPicPr>
          <p:cNvPr id="4099" name="Picture 3"/>
          <p:cNvPicPr>
            <a:picLocks noChangeAspect="1" noChangeArrowheads="1"/>
          </p:cNvPicPr>
          <p:nvPr/>
        </p:nvPicPr>
        <p:blipFill rotWithShape="1">
          <a:blip r:embed="rId3" cstate="print"/>
          <a:srcRect l="36482" t="-659" r="30116" b="15537"/>
          <a:stretch/>
        </p:blipFill>
        <p:spPr bwMode="auto">
          <a:xfrm>
            <a:off x="2873620" y="2438400"/>
            <a:ext cx="2460380" cy="4343400"/>
          </a:xfrm>
          <a:prstGeom prst="rect">
            <a:avLst/>
          </a:prstGeom>
          <a:noFill/>
          <a:ln w="9525">
            <a:noFill/>
            <a:miter lim="800000"/>
            <a:headEnd/>
            <a:tailEnd/>
          </a:ln>
        </p:spPr>
      </p:pic>
      <p:pic>
        <p:nvPicPr>
          <p:cNvPr id="4100" name="Picture 4"/>
          <p:cNvPicPr>
            <a:picLocks noChangeAspect="1" noChangeArrowheads="1"/>
          </p:cNvPicPr>
          <p:nvPr/>
        </p:nvPicPr>
        <p:blipFill rotWithShape="1">
          <a:blip r:embed="rId4" cstate="print"/>
          <a:srcRect l="26467" r="20050" b="4227"/>
          <a:stretch/>
        </p:blipFill>
        <p:spPr bwMode="auto">
          <a:xfrm>
            <a:off x="5562600" y="2433874"/>
            <a:ext cx="3505200" cy="4347926"/>
          </a:xfrm>
          <a:prstGeom prst="rect">
            <a:avLst/>
          </a:prstGeom>
          <a:noFill/>
          <a:ln w="9525">
            <a:noFill/>
            <a:miter lim="800000"/>
            <a:headEnd/>
            <a:tailEnd/>
          </a:ln>
        </p:spPr>
      </p:pic>
      <p:pic>
        <p:nvPicPr>
          <p:cNvPr id="7" name="Picture 2"/>
          <p:cNvPicPr>
            <a:picLocks noChangeAspect="1" noChangeArrowheads="1"/>
          </p:cNvPicPr>
          <p:nvPr/>
        </p:nvPicPr>
        <p:blipFill rotWithShape="1">
          <a:blip r:embed="rId5" cstate="print"/>
          <a:srcRect l="27047" r="5591" b="44315"/>
          <a:stretch/>
        </p:blipFill>
        <p:spPr bwMode="auto">
          <a:xfrm>
            <a:off x="228600" y="68091"/>
            <a:ext cx="2861860" cy="2365783"/>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l="23251" t="3692" r="27286" b="45368"/>
          <a:stretch>
            <a:fillRect/>
          </a:stretch>
        </p:blipFill>
        <p:spPr bwMode="auto">
          <a:xfrm>
            <a:off x="6680617" y="0"/>
            <a:ext cx="2310983" cy="237996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8229600" cy="1600200"/>
          </a:xfrm>
        </p:spPr>
        <p:txBody>
          <a:bodyPr/>
          <a:lstStyle/>
          <a:p>
            <a:pPr algn="l"/>
            <a:r>
              <a:rPr lang="tr-TR" dirty="0" smtClean="0"/>
              <a:t>14.12.2012</a:t>
            </a:r>
            <a:endParaRPr lang="tr-TR" dirty="0"/>
          </a:p>
        </p:txBody>
      </p:sp>
      <p:pic>
        <p:nvPicPr>
          <p:cNvPr id="5122" name="Picture 2"/>
          <p:cNvPicPr>
            <a:picLocks noGrp="1" noChangeAspect="1" noChangeArrowheads="1"/>
          </p:cNvPicPr>
          <p:nvPr>
            <p:ph idx="1"/>
          </p:nvPr>
        </p:nvPicPr>
        <p:blipFill>
          <a:blip r:embed="rId2" cstate="print"/>
          <a:srcRect l="11137" t="19092" r="7722" b="15677"/>
          <a:stretch>
            <a:fillRect/>
          </a:stretch>
        </p:blipFill>
        <p:spPr bwMode="auto">
          <a:xfrm>
            <a:off x="0" y="2276872"/>
            <a:ext cx="3672408" cy="295232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27261" r="20077"/>
          <a:stretch>
            <a:fillRect/>
          </a:stretch>
        </p:blipFill>
        <p:spPr bwMode="auto">
          <a:xfrm>
            <a:off x="3375065" y="685800"/>
            <a:ext cx="3178135" cy="603504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l="26204" t="738" r="37621" b="13622"/>
          <a:stretch>
            <a:fillRect/>
          </a:stretch>
        </p:blipFill>
        <p:spPr bwMode="auto">
          <a:xfrm>
            <a:off x="6594716" y="685800"/>
            <a:ext cx="2549284" cy="603504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09600"/>
            <a:ext cx="8229600" cy="1600200"/>
          </a:xfrm>
        </p:spPr>
        <p:txBody>
          <a:bodyPr/>
          <a:lstStyle/>
          <a:p>
            <a:r>
              <a:rPr lang="tr-TR" dirty="0" smtClean="0"/>
              <a:t>21.02.2013</a:t>
            </a:r>
            <a:endParaRPr lang="tr-TR" dirty="0"/>
          </a:p>
        </p:txBody>
      </p:sp>
      <p:pic>
        <p:nvPicPr>
          <p:cNvPr id="6148" name="Picture 4"/>
          <p:cNvPicPr>
            <a:picLocks noGrp="1" noChangeAspect="1" noChangeArrowheads="1"/>
          </p:cNvPicPr>
          <p:nvPr>
            <p:ph idx="1"/>
          </p:nvPr>
        </p:nvPicPr>
        <p:blipFill rotWithShape="1">
          <a:blip r:embed="rId2" cstate="print"/>
          <a:srcRect l="19092" r="18859" b="-4121"/>
          <a:stretch/>
        </p:blipFill>
        <p:spPr bwMode="auto">
          <a:xfrm>
            <a:off x="990599" y="1371601"/>
            <a:ext cx="3480453" cy="5609206"/>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l="14391" r="15473"/>
          <a:stretch>
            <a:fillRect/>
          </a:stretch>
        </p:blipFill>
        <p:spPr bwMode="auto">
          <a:xfrm>
            <a:off x="4648199" y="1371600"/>
            <a:ext cx="3766331" cy="5370059"/>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457200" y="116632"/>
            <a:ext cx="8229600" cy="1143000"/>
          </a:xfrm>
        </p:spPr>
        <p:txBody>
          <a:bodyPr/>
          <a:lstStyle/>
          <a:p>
            <a:endParaRPr lang="tr-TR" dirty="0"/>
          </a:p>
        </p:txBody>
      </p:sp>
      <p:pic>
        <p:nvPicPr>
          <p:cNvPr id="8194" name="Picture 2"/>
          <p:cNvPicPr>
            <a:picLocks noChangeAspect="1" noChangeArrowheads="1"/>
          </p:cNvPicPr>
          <p:nvPr/>
        </p:nvPicPr>
        <p:blipFill>
          <a:blip r:embed="rId2" cstate="print"/>
          <a:srcRect l="16242" t="1477" r="16575" b="13622"/>
          <a:stretch>
            <a:fillRect/>
          </a:stretch>
        </p:blipFill>
        <p:spPr bwMode="auto">
          <a:xfrm>
            <a:off x="424414" y="692696"/>
            <a:ext cx="4729361" cy="5976664"/>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l="27852" r="18993" b="8657"/>
          <a:stretch>
            <a:fillRect/>
          </a:stretch>
        </p:blipFill>
        <p:spPr bwMode="auto">
          <a:xfrm>
            <a:off x="5220072" y="692696"/>
            <a:ext cx="3478012" cy="597666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dirty="0" smtClean="0"/>
              <a:t>03.06.2014                 03.03.2015</a:t>
            </a:r>
            <a:endParaRPr lang="tr-TR" dirty="0"/>
          </a:p>
        </p:txBody>
      </p:sp>
      <p:pic>
        <p:nvPicPr>
          <p:cNvPr id="7171" name="Picture 3"/>
          <p:cNvPicPr>
            <a:picLocks noGrp="1" noChangeAspect="1" noChangeArrowheads="1"/>
          </p:cNvPicPr>
          <p:nvPr>
            <p:ph idx="1"/>
          </p:nvPr>
        </p:nvPicPr>
        <p:blipFill rotWithShape="1">
          <a:blip r:embed="rId2" cstate="print"/>
          <a:srcRect l="3160" t="-2318" r="36338" b="2318"/>
          <a:stretch/>
        </p:blipFill>
        <p:spPr bwMode="auto">
          <a:xfrm>
            <a:off x="4724400" y="1609373"/>
            <a:ext cx="4126043" cy="4791428"/>
          </a:xfrm>
          <a:prstGeom prst="rect">
            <a:avLst/>
          </a:prstGeom>
          <a:noFill/>
          <a:ln w="9525">
            <a:noFill/>
            <a:miter lim="800000"/>
            <a:headEnd/>
            <a:tailEnd/>
          </a:ln>
        </p:spPr>
      </p:pic>
      <p:pic>
        <p:nvPicPr>
          <p:cNvPr id="7172" name="Picture 4"/>
          <p:cNvPicPr>
            <a:picLocks noChangeAspect="1" noChangeArrowheads="1"/>
          </p:cNvPicPr>
          <p:nvPr/>
        </p:nvPicPr>
        <p:blipFill rotWithShape="1">
          <a:blip r:embed="rId3" cstate="print"/>
          <a:srcRect l="18435" t="-8002" r="25215" b="8002"/>
          <a:stretch/>
        </p:blipFill>
        <p:spPr bwMode="auto">
          <a:xfrm>
            <a:off x="377371" y="1333500"/>
            <a:ext cx="4122058" cy="50673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8194" name="Picture 2"/>
          <p:cNvPicPr>
            <a:picLocks noChangeAspect="1" noChangeArrowheads="1"/>
          </p:cNvPicPr>
          <p:nvPr/>
        </p:nvPicPr>
        <p:blipFill>
          <a:blip r:embed="rId2" cstate="print"/>
          <a:srcRect l="40547" t="31821" r="38585" b="12566"/>
          <a:stretch>
            <a:fillRect/>
          </a:stretch>
        </p:blipFill>
        <p:spPr bwMode="auto">
          <a:xfrm>
            <a:off x="251520" y="-99392"/>
            <a:ext cx="3168352" cy="460851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3648755" y="-74712"/>
            <a:ext cx="5342845" cy="3863752"/>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l="16125" r="14157" b="6153"/>
          <a:stretch>
            <a:fillRect/>
          </a:stretch>
        </p:blipFill>
        <p:spPr bwMode="auto">
          <a:xfrm>
            <a:off x="3886200" y="3140968"/>
            <a:ext cx="5112568" cy="3756173"/>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l="30828" t="34758" r="35024" b="27008"/>
          <a:stretch>
            <a:fillRect/>
          </a:stretch>
        </p:blipFill>
        <p:spPr bwMode="auto">
          <a:xfrm>
            <a:off x="0" y="4409728"/>
            <a:ext cx="4006263" cy="244827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1600200"/>
          </a:xfrm>
        </p:spPr>
        <p:txBody>
          <a:bodyPr>
            <a:normAutofit/>
          </a:bodyPr>
          <a:lstStyle/>
          <a:p>
            <a:r>
              <a:rPr lang="tr-TR" dirty="0" smtClean="0"/>
              <a:t>ENDİKASYON </a:t>
            </a:r>
            <a:br>
              <a:rPr lang="tr-TR" dirty="0" smtClean="0"/>
            </a:br>
            <a:r>
              <a:rPr lang="tr-TR" b="1" i="1" dirty="0" smtClean="0"/>
              <a:t>SONUÇ</a:t>
            </a:r>
            <a:endParaRPr lang="en-US" b="1" i="1" dirty="0"/>
          </a:p>
        </p:txBody>
      </p:sp>
      <p:sp>
        <p:nvSpPr>
          <p:cNvPr id="3" name="İçerik Yer Tutucusu 2"/>
          <p:cNvSpPr>
            <a:spLocks noGrp="1"/>
          </p:cNvSpPr>
          <p:nvPr>
            <p:ph idx="1"/>
          </p:nvPr>
        </p:nvSpPr>
        <p:spPr>
          <a:xfrm>
            <a:off x="457200" y="2286000"/>
            <a:ext cx="8229600" cy="4525963"/>
          </a:xfrm>
        </p:spPr>
        <p:txBody>
          <a:bodyPr/>
          <a:lstStyle/>
          <a:p>
            <a:r>
              <a:rPr lang="tr-TR" dirty="0" err="1" smtClean="0"/>
              <a:t>Günümüzdde</a:t>
            </a:r>
            <a:r>
              <a:rPr lang="tr-TR" dirty="0" smtClean="0"/>
              <a:t> erkeklerde AAA 5.5cm onarım </a:t>
            </a:r>
            <a:r>
              <a:rPr lang="tr-TR" dirty="0" err="1" smtClean="0"/>
              <a:t>endike</a:t>
            </a:r>
            <a:endParaRPr lang="tr-TR" dirty="0" smtClean="0"/>
          </a:p>
          <a:p>
            <a:endParaRPr lang="tr-TR" dirty="0" smtClean="0"/>
          </a:p>
          <a:p>
            <a:r>
              <a:rPr lang="tr-TR" dirty="0" smtClean="0"/>
              <a:t>Bu </a:t>
            </a:r>
            <a:r>
              <a:rPr lang="tr-TR" dirty="0" err="1" smtClean="0"/>
              <a:t>endikasyon</a:t>
            </a:r>
            <a:r>
              <a:rPr lang="tr-TR" dirty="0" smtClean="0"/>
              <a:t> her hasta için geçerli değil</a:t>
            </a:r>
          </a:p>
          <a:p>
            <a:pPr>
              <a:buNone/>
            </a:pPr>
            <a:endParaRPr lang="tr-TR" dirty="0" smtClean="0"/>
          </a:p>
          <a:p>
            <a:r>
              <a:rPr lang="tr-TR" dirty="0" err="1" smtClean="0"/>
              <a:t>Rüptür</a:t>
            </a:r>
            <a:r>
              <a:rPr lang="tr-TR" dirty="0" smtClean="0"/>
              <a:t> riski, onarım riski, hastanın sağlığına göre uyarlanmış </a:t>
            </a:r>
            <a:r>
              <a:rPr lang="tr-TR" dirty="0" err="1" smtClean="0"/>
              <a:t>sağkalım</a:t>
            </a:r>
            <a:r>
              <a:rPr lang="tr-TR" dirty="0" smtClean="0"/>
              <a:t> beklentisi </a:t>
            </a:r>
            <a:r>
              <a:rPr lang="tr-TR" dirty="0" err="1" smtClean="0"/>
              <a:t>gözönünde</a:t>
            </a:r>
            <a:r>
              <a:rPr lang="tr-TR" dirty="0" smtClean="0"/>
              <a:t> bulundurularak bireysel yaklaşımlarda bulunulmalı</a:t>
            </a:r>
          </a:p>
          <a:p>
            <a:endParaRPr lang="tr-TR" dirty="0" smtClean="0"/>
          </a:p>
          <a:p>
            <a:endParaRPr lang="en-US" dirty="0"/>
          </a:p>
        </p:txBody>
      </p:sp>
    </p:spTree>
    <p:extLst>
      <p:ext uri="{BB962C8B-B14F-4D97-AF65-F5344CB8AC3E}">
        <p14:creationId xmlns:p14="http://schemas.microsoft.com/office/powerpoint/2010/main" val="1468204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30603" t="17049" r="26849" b="14303"/>
          <a:stretch>
            <a:fillRect/>
          </a:stretch>
        </p:blipFill>
        <p:spPr bwMode="auto">
          <a:xfrm>
            <a:off x="5292080" y="44624"/>
            <a:ext cx="3761503" cy="331236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l="37467" t="15641" r="35974" b="4415"/>
          <a:stretch>
            <a:fillRect/>
          </a:stretch>
        </p:blipFill>
        <p:spPr bwMode="auto">
          <a:xfrm>
            <a:off x="5874118" y="2506966"/>
            <a:ext cx="2597426" cy="4267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27742" r="28151" b="6483"/>
          <a:stretch>
            <a:fillRect/>
          </a:stretch>
        </p:blipFill>
        <p:spPr bwMode="auto">
          <a:xfrm>
            <a:off x="381000" y="1718950"/>
            <a:ext cx="4343400" cy="5026187"/>
          </a:xfrm>
          <a:prstGeom prst="rect">
            <a:avLst/>
          </a:prstGeom>
          <a:noFill/>
          <a:ln w="9525">
            <a:noFill/>
            <a:miter lim="800000"/>
            <a:headEnd/>
            <a:tailEnd/>
          </a:ln>
        </p:spPr>
      </p:pic>
      <p:sp>
        <p:nvSpPr>
          <p:cNvPr id="5" name="4 Başlık"/>
          <p:cNvSpPr>
            <a:spLocks noGrp="1"/>
          </p:cNvSpPr>
          <p:nvPr>
            <p:ph type="title"/>
          </p:nvPr>
        </p:nvSpPr>
        <p:spPr>
          <a:xfrm>
            <a:off x="457200" y="381000"/>
            <a:ext cx="8229600" cy="1143000"/>
          </a:xfrm>
        </p:spPr>
        <p:txBody>
          <a:bodyPr>
            <a:normAutofit fontScale="90000"/>
          </a:bodyPr>
          <a:lstStyle/>
          <a:p>
            <a:pPr algn="l"/>
            <a:r>
              <a:rPr lang="tr-TR" dirty="0" smtClean="0"/>
              <a:t>EVAR 05.10.2010</a:t>
            </a:r>
            <a:br>
              <a:rPr lang="tr-TR" dirty="0" smtClean="0"/>
            </a:br>
            <a:r>
              <a:rPr lang="tr-TR" dirty="0" smtClean="0"/>
              <a:t>2016 BT ANJİO</a:t>
            </a:r>
            <a:endParaRPr lang="tr-T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5800" y="0"/>
            <a:ext cx="8229600" cy="1600200"/>
          </a:xfrm>
        </p:spPr>
        <p:txBody>
          <a:bodyPr/>
          <a:lstStyle/>
          <a:p>
            <a:pPr algn="r"/>
            <a:r>
              <a:rPr lang="tr-TR" sz="4000" dirty="0" smtClean="0"/>
              <a:t> TİP 2 ENDOLEAK</a:t>
            </a:r>
            <a:endParaRPr lang="tr-TR" sz="4000" dirty="0"/>
          </a:p>
        </p:txBody>
      </p:sp>
      <p:pic>
        <p:nvPicPr>
          <p:cNvPr id="3" name="Picture 4" descr="1"/>
          <p:cNvPicPr>
            <a:picLocks noChangeAspect="1" noChangeArrowheads="1"/>
          </p:cNvPicPr>
          <p:nvPr/>
        </p:nvPicPr>
        <p:blipFill>
          <a:blip r:embed="rId2" cstate="print"/>
          <a:srcRect/>
          <a:stretch>
            <a:fillRect/>
          </a:stretch>
        </p:blipFill>
        <p:spPr bwMode="auto">
          <a:xfrm>
            <a:off x="4667250" y="1771650"/>
            <a:ext cx="4095750" cy="4095750"/>
          </a:xfrm>
          <a:prstGeom prst="rect">
            <a:avLst/>
          </a:prstGeom>
          <a:noFill/>
          <a:ln w="28575">
            <a:solidFill>
              <a:srgbClr val="FF0000"/>
            </a:solidFill>
            <a:miter lim="800000"/>
            <a:headEnd/>
            <a:tailEnd/>
          </a:ln>
        </p:spPr>
      </p:pic>
      <p:pic>
        <p:nvPicPr>
          <p:cNvPr id="4" name="Picture 5" descr="2"/>
          <p:cNvPicPr>
            <a:picLocks noChangeAspect="1" noChangeArrowheads="1"/>
          </p:cNvPicPr>
          <p:nvPr/>
        </p:nvPicPr>
        <p:blipFill>
          <a:blip r:embed="rId3" cstate="print"/>
          <a:srcRect t="15027" b="9798"/>
          <a:stretch>
            <a:fillRect/>
          </a:stretch>
        </p:blipFill>
        <p:spPr bwMode="auto">
          <a:xfrm>
            <a:off x="33338" y="265113"/>
            <a:ext cx="4310062" cy="3240087"/>
          </a:xfrm>
          <a:prstGeom prst="rect">
            <a:avLst/>
          </a:prstGeom>
          <a:noFill/>
          <a:ln w="28575">
            <a:solidFill>
              <a:srgbClr val="FF0000"/>
            </a:solidFill>
            <a:miter lim="800000"/>
            <a:headEnd/>
            <a:tailEnd/>
          </a:ln>
        </p:spPr>
      </p:pic>
      <p:pic>
        <p:nvPicPr>
          <p:cNvPr id="5" name="Picture 6" descr="3"/>
          <p:cNvPicPr>
            <a:picLocks noChangeAspect="1" noChangeArrowheads="1"/>
          </p:cNvPicPr>
          <p:nvPr/>
        </p:nvPicPr>
        <p:blipFill>
          <a:blip r:embed="rId4" cstate="print"/>
          <a:srcRect l="8659" t="23438" r="7195" b="17513"/>
          <a:stretch>
            <a:fillRect/>
          </a:stretch>
        </p:blipFill>
        <p:spPr bwMode="auto">
          <a:xfrm>
            <a:off x="0" y="3636963"/>
            <a:ext cx="4321175" cy="3032125"/>
          </a:xfrm>
          <a:prstGeom prst="rect">
            <a:avLst/>
          </a:prstGeom>
          <a:noFill/>
          <a:ln w="28575">
            <a:solidFill>
              <a:srgbClr val="FF0000"/>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04800"/>
            <a:ext cx="8229600" cy="1600200"/>
          </a:xfrm>
        </p:spPr>
        <p:txBody>
          <a:bodyPr/>
          <a:lstStyle/>
          <a:p>
            <a:r>
              <a:rPr lang="tr-TR" dirty="0" smtClean="0"/>
              <a:t>TİP 2 ENDOLEAK</a:t>
            </a:r>
            <a:endParaRPr lang="tr-TR" dirty="0"/>
          </a:p>
        </p:txBody>
      </p:sp>
      <p:pic>
        <p:nvPicPr>
          <p:cNvPr id="3" name="Picture 5" descr="5"/>
          <p:cNvPicPr>
            <a:picLocks noChangeAspect="1" noChangeArrowheads="1"/>
          </p:cNvPicPr>
          <p:nvPr/>
        </p:nvPicPr>
        <p:blipFill>
          <a:blip r:embed="rId2" cstate="print"/>
          <a:srcRect l="17918" t="11043" r="28262"/>
          <a:stretch>
            <a:fillRect/>
          </a:stretch>
        </p:blipFill>
        <p:spPr bwMode="auto">
          <a:xfrm>
            <a:off x="5702300" y="1644650"/>
            <a:ext cx="2830513" cy="4679950"/>
          </a:xfrm>
          <a:prstGeom prst="rect">
            <a:avLst/>
          </a:prstGeom>
          <a:noFill/>
          <a:ln w="28575">
            <a:solidFill>
              <a:srgbClr val="FF0000"/>
            </a:solidFill>
            <a:miter lim="800000"/>
            <a:headEnd/>
            <a:tailEnd/>
          </a:ln>
        </p:spPr>
      </p:pic>
      <p:pic>
        <p:nvPicPr>
          <p:cNvPr id="4" name="Picture 7" descr="7"/>
          <p:cNvPicPr>
            <a:picLocks noChangeAspect="1" noChangeArrowheads="1"/>
          </p:cNvPicPr>
          <p:nvPr/>
        </p:nvPicPr>
        <p:blipFill>
          <a:blip r:embed="rId3" cstate="print"/>
          <a:srcRect/>
          <a:stretch>
            <a:fillRect/>
          </a:stretch>
        </p:blipFill>
        <p:spPr bwMode="auto">
          <a:xfrm>
            <a:off x="611188" y="1643062"/>
            <a:ext cx="4681537" cy="4681538"/>
          </a:xfrm>
          <a:prstGeom prst="rect">
            <a:avLst/>
          </a:prstGeom>
          <a:noFill/>
          <a:ln w="28575">
            <a:solidFill>
              <a:srgbClr val="FF0000"/>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2290" name="Picture 2"/>
          <p:cNvPicPr>
            <a:picLocks noChangeAspect="1" noChangeArrowheads="1"/>
          </p:cNvPicPr>
          <p:nvPr/>
        </p:nvPicPr>
        <p:blipFill>
          <a:blip r:embed="rId3" cstate="print"/>
          <a:srcRect l="22887" r="22482" b="6240"/>
          <a:stretch>
            <a:fillRect/>
          </a:stretch>
        </p:blipFill>
        <p:spPr bwMode="auto">
          <a:xfrm>
            <a:off x="5493705" y="404664"/>
            <a:ext cx="3650295" cy="6264696"/>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l="24407" r="6688"/>
          <a:stretch>
            <a:fillRect/>
          </a:stretch>
        </p:blipFill>
        <p:spPr bwMode="auto">
          <a:xfrm>
            <a:off x="323528" y="1484784"/>
            <a:ext cx="5040560" cy="50673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ptusendo.com/wp-content/uploads/2013/11/screencap-graft-staple-lrg.jpg"/>
          <p:cNvPicPr>
            <a:picLocks noChangeAspect="1" noChangeArrowheads="1"/>
          </p:cNvPicPr>
          <p:nvPr/>
        </p:nvPicPr>
        <p:blipFill>
          <a:blip r:embed="rId2" cstate="print"/>
          <a:srcRect/>
          <a:stretch>
            <a:fillRect/>
          </a:stretch>
        </p:blipFill>
        <p:spPr bwMode="auto">
          <a:xfrm>
            <a:off x="609600" y="1924049"/>
            <a:ext cx="4552950" cy="4552951"/>
          </a:xfrm>
          <a:prstGeom prst="rect">
            <a:avLst/>
          </a:prstGeom>
          <a:noFill/>
          <a:ln w="38100">
            <a:solidFill>
              <a:srgbClr val="FF0000"/>
            </a:solidFill>
          </a:ln>
        </p:spPr>
      </p:pic>
      <p:pic>
        <p:nvPicPr>
          <p:cNvPr id="2052" name="Picture 4" descr="http://www.aptusendo.com/wp-content/uploads/2013/10/heli-fx.png"/>
          <p:cNvPicPr>
            <a:picLocks noChangeAspect="1" noChangeArrowheads="1"/>
          </p:cNvPicPr>
          <p:nvPr/>
        </p:nvPicPr>
        <p:blipFill>
          <a:blip r:embed="rId3" cstate="print"/>
          <a:srcRect/>
          <a:stretch>
            <a:fillRect/>
          </a:stretch>
        </p:blipFill>
        <p:spPr bwMode="auto">
          <a:xfrm>
            <a:off x="5943600" y="2133600"/>
            <a:ext cx="2453640" cy="2133600"/>
          </a:xfrm>
          <a:prstGeom prst="rect">
            <a:avLst/>
          </a:prstGeom>
          <a:noFill/>
        </p:spPr>
      </p:pic>
      <p:pic>
        <p:nvPicPr>
          <p:cNvPr id="2054" name="Picture 6" descr="ordering-information">
            <a:hlinkClick r:id="rId4"/>
          </p:cNvPr>
          <p:cNvPicPr>
            <a:picLocks noChangeAspect="1" noChangeArrowheads="1"/>
          </p:cNvPicPr>
          <p:nvPr/>
        </p:nvPicPr>
        <p:blipFill>
          <a:blip r:embed="rId5" cstate="print"/>
          <a:srcRect/>
          <a:stretch>
            <a:fillRect/>
          </a:stretch>
        </p:blipFill>
        <p:spPr bwMode="auto">
          <a:xfrm>
            <a:off x="5943600" y="4343400"/>
            <a:ext cx="2453640" cy="2133600"/>
          </a:xfrm>
          <a:prstGeom prst="rect">
            <a:avLst/>
          </a:prstGeom>
          <a:noFill/>
        </p:spPr>
      </p:pic>
      <p:sp>
        <p:nvSpPr>
          <p:cNvPr id="5" name="4 Başlık"/>
          <p:cNvSpPr>
            <a:spLocks noGrp="1"/>
          </p:cNvSpPr>
          <p:nvPr>
            <p:ph type="title"/>
          </p:nvPr>
        </p:nvSpPr>
        <p:spPr>
          <a:xfrm>
            <a:off x="-609600" y="-304800"/>
            <a:ext cx="8229600" cy="1600200"/>
          </a:xfrm>
        </p:spPr>
        <p:txBody>
          <a:bodyPr/>
          <a:lstStyle/>
          <a:p>
            <a:r>
              <a:rPr lang="tr-TR" dirty="0" err="1" smtClean="0"/>
              <a:t>EndoAnchor</a:t>
            </a:r>
            <a:r>
              <a:rPr lang="tr-TR" dirty="0" smtClean="0"/>
              <a:t> Sistem</a:t>
            </a:r>
            <a:endParaRPr lang="tr-TR" dirty="0"/>
          </a:p>
        </p:txBody>
      </p:sp>
      <p:pic>
        <p:nvPicPr>
          <p:cNvPr id="2056" name="Picture 8" descr="The endoanchor system, which can be used for transmural fixation of an aortic stent graft to the aortic wall at its landing zones."/>
          <p:cNvPicPr>
            <a:picLocks noChangeAspect="1" noChangeArrowheads="1"/>
          </p:cNvPicPr>
          <p:nvPr/>
        </p:nvPicPr>
        <p:blipFill>
          <a:blip r:embed="rId6" cstate="print"/>
          <a:srcRect/>
          <a:stretch>
            <a:fillRect/>
          </a:stretch>
        </p:blipFill>
        <p:spPr bwMode="auto">
          <a:xfrm>
            <a:off x="6629400" y="76200"/>
            <a:ext cx="2428875" cy="1905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28600"/>
            <a:ext cx="8229600" cy="1600200"/>
          </a:xfrm>
        </p:spPr>
        <p:txBody>
          <a:bodyPr/>
          <a:lstStyle/>
          <a:p>
            <a:r>
              <a:rPr lang="tr-TR" sz="3600" dirty="0" smtClean="0"/>
              <a:t>CHIMNEY</a:t>
            </a:r>
            <a:br>
              <a:rPr lang="tr-TR" sz="3600" dirty="0" smtClean="0"/>
            </a:br>
            <a:endParaRPr lang="en-US" sz="3600" dirty="0"/>
          </a:p>
        </p:txBody>
      </p:sp>
      <p:sp>
        <p:nvSpPr>
          <p:cNvPr id="3" name="İçerik Yer Tutucusu 2"/>
          <p:cNvSpPr>
            <a:spLocks noGrp="1"/>
          </p:cNvSpPr>
          <p:nvPr>
            <p:ph idx="1"/>
          </p:nvPr>
        </p:nvSpPr>
        <p:spPr/>
        <p:txBody>
          <a:bodyPr/>
          <a:lstStyle/>
          <a:p>
            <a:endParaRPr lang="en-US" dirty="0"/>
          </a:p>
        </p:txBody>
      </p:sp>
      <p:pic>
        <p:nvPicPr>
          <p:cNvPr id="35841" name="Picture 1" descr="C:\Users\aytac\Desktop\nrcardio_2013_196-f4.jpg"/>
          <p:cNvPicPr>
            <a:picLocks noChangeAspect="1" noChangeArrowheads="1"/>
          </p:cNvPicPr>
          <p:nvPr/>
        </p:nvPicPr>
        <p:blipFill>
          <a:blip r:embed="rId2" cstate="print"/>
          <a:srcRect/>
          <a:stretch>
            <a:fillRect/>
          </a:stretch>
        </p:blipFill>
        <p:spPr bwMode="auto">
          <a:xfrm>
            <a:off x="381000" y="2438400"/>
            <a:ext cx="5102220" cy="2971800"/>
          </a:xfrm>
          <a:prstGeom prst="rect">
            <a:avLst/>
          </a:prstGeom>
          <a:noFill/>
        </p:spPr>
      </p:pic>
      <p:pic>
        <p:nvPicPr>
          <p:cNvPr id="35842" name="Picture 2" descr="C:\Users\aytac\Desktop\nrcardio_2013_196-f5.jpg"/>
          <p:cNvPicPr>
            <a:picLocks noChangeAspect="1" noChangeArrowheads="1"/>
          </p:cNvPicPr>
          <p:nvPr/>
        </p:nvPicPr>
        <p:blipFill>
          <a:blip r:embed="rId3" cstate="print"/>
          <a:srcRect l="49894"/>
          <a:stretch>
            <a:fillRect/>
          </a:stretch>
        </p:blipFill>
        <p:spPr bwMode="auto">
          <a:xfrm>
            <a:off x="5475684" y="1600200"/>
            <a:ext cx="3668316" cy="3962400"/>
          </a:xfrm>
          <a:prstGeom prst="rect">
            <a:avLst/>
          </a:prstGeom>
          <a:noFill/>
        </p:spPr>
      </p:pic>
    </p:spTree>
    <p:extLst>
      <p:ext uri="{BB962C8B-B14F-4D97-AF65-F5344CB8AC3E}">
        <p14:creationId xmlns:p14="http://schemas.microsoft.com/office/powerpoint/2010/main" val="3694548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57200"/>
            <a:ext cx="8229600" cy="1600200"/>
          </a:xfrm>
        </p:spPr>
        <p:txBody>
          <a:bodyPr/>
          <a:lstStyle/>
          <a:p>
            <a:r>
              <a:rPr lang="tr-TR" sz="4400" dirty="0" smtClean="0"/>
              <a:t>FENESTRATED/BRANCHED</a:t>
            </a:r>
            <a:endParaRPr lang="en-US" sz="4400" dirty="0"/>
          </a:p>
        </p:txBody>
      </p:sp>
      <p:sp>
        <p:nvSpPr>
          <p:cNvPr id="3" name="İçerik Yer Tutucusu 2"/>
          <p:cNvSpPr>
            <a:spLocks noGrp="1"/>
          </p:cNvSpPr>
          <p:nvPr>
            <p:ph idx="1"/>
          </p:nvPr>
        </p:nvSpPr>
        <p:spPr/>
        <p:txBody>
          <a:bodyPr/>
          <a:lstStyle/>
          <a:p>
            <a:endParaRPr lang="en-US" dirty="0"/>
          </a:p>
        </p:txBody>
      </p:sp>
      <p:pic>
        <p:nvPicPr>
          <p:cNvPr id="33793" name="Picture 1" descr="C:\Users\aytac\Desktop\endovascular-fig1-revised.jpg"/>
          <p:cNvPicPr>
            <a:picLocks noChangeAspect="1" noChangeArrowheads="1"/>
          </p:cNvPicPr>
          <p:nvPr/>
        </p:nvPicPr>
        <p:blipFill>
          <a:blip r:embed="rId2" cstate="print"/>
          <a:srcRect/>
          <a:stretch>
            <a:fillRect/>
          </a:stretch>
        </p:blipFill>
        <p:spPr bwMode="auto">
          <a:xfrm>
            <a:off x="838200" y="1524000"/>
            <a:ext cx="7581900" cy="4829175"/>
          </a:xfrm>
          <a:prstGeom prst="rect">
            <a:avLst/>
          </a:prstGeom>
          <a:noFill/>
        </p:spPr>
      </p:pic>
    </p:spTree>
    <p:extLst>
      <p:ext uri="{BB962C8B-B14F-4D97-AF65-F5344CB8AC3E}">
        <p14:creationId xmlns:p14="http://schemas.microsoft.com/office/powerpoint/2010/main" val="1114389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STENT GREFT TROMBOZ</a:t>
            </a:r>
            <a:endParaRPr lang="tr-TR" dirty="0"/>
          </a:p>
        </p:txBody>
      </p:sp>
      <p:pic>
        <p:nvPicPr>
          <p:cNvPr id="1026" name="Picture 2"/>
          <p:cNvPicPr>
            <a:picLocks noGrp="1" noChangeAspect="1" noChangeArrowheads="1"/>
          </p:cNvPicPr>
          <p:nvPr>
            <p:ph idx="1"/>
          </p:nvPr>
        </p:nvPicPr>
        <p:blipFill>
          <a:blip r:embed="rId2" cstate="print"/>
          <a:srcRect l="27250" t="3461" r="24625" b="26000"/>
          <a:stretch>
            <a:fillRect/>
          </a:stretch>
        </p:blipFill>
        <p:spPr bwMode="auto">
          <a:xfrm>
            <a:off x="179512" y="2060848"/>
            <a:ext cx="4410490" cy="3528392"/>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29132" t="6552" r="27710" b="25669"/>
          <a:stretch>
            <a:fillRect/>
          </a:stretch>
        </p:blipFill>
        <p:spPr bwMode="auto">
          <a:xfrm>
            <a:off x="4716016" y="2060848"/>
            <a:ext cx="4116458" cy="352839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9600" y="-304800"/>
            <a:ext cx="8229600" cy="1143000"/>
          </a:xfrm>
        </p:spPr>
        <p:txBody>
          <a:bodyPr/>
          <a:lstStyle/>
          <a:p>
            <a:r>
              <a:rPr lang="tr-TR" sz="4000" dirty="0" smtClean="0"/>
              <a:t>STENT GREFT TROMBOZ</a:t>
            </a:r>
            <a:endParaRPr lang="tr-TR" sz="4000" dirty="0"/>
          </a:p>
        </p:txBody>
      </p:sp>
      <p:pic>
        <p:nvPicPr>
          <p:cNvPr id="2050" name="Picture 2"/>
          <p:cNvPicPr>
            <a:picLocks noGrp="1" noChangeAspect="1" noChangeArrowheads="1"/>
          </p:cNvPicPr>
          <p:nvPr>
            <p:ph idx="1"/>
          </p:nvPr>
        </p:nvPicPr>
        <p:blipFill rotWithShape="1">
          <a:blip r:embed="rId2" cstate="print"/>
          <a:srcRect l="26375" t="24089" r="26375" b="18652"/>
          <a:stretch/>
        </p:blipFill>
        <p:spPr bwMode="auto">
          <a:xfrm>
            <a:off x="247891" y="824459"/>
            <a:ext cx="3888432" cy="257188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4363" r="2379" b="7078"/>
          <a:stretch>
            <a:fillRect/>
          </a:stretch>
        </p:blipFill>
        <p:spPr bwMode="auto">
          <a:xfrm>
            <a:off x="4267200" y="1717179"/>
            <a:ext cx="4852447" cy="3464421"/>
          </a:xfrm>
          <a:prstGeom prst="rect">
            <a:avLst/>
          </a:prstGeom>
          <a:noFill/>
          <a:ln w="9525">
            <a:noFill/>
            <a:miter lim="800000"/>
            <a:headEnd/>
            <a:tailEnd/>
          </a:ln>
        </p:spPr>
      </p:pic>
      <p:pic>
        <p:nvPicPr>
          <p:cNvPr id="2054" name="Picture 6"/>
          <p:cNvPicPr>
            <a:picLocks noChangeAspect="1" noChangeArrowheads="1"/>
          </p:cNvPicPr>
          <p:nvPr/>
        </p:nvPicPr>
        <p:blipFill rotWithShape="1">
          <a:blip r:embed="rId4" cstate="print"/>
          <a:srcRect l="10384" t="25833" r="10006" b="12152"/>
          <a:stretch/>
        </p:blipFill>
        <p:spPr bwMode="auto">
          <a:xfrm>
            <a:off x="269822" y="3615619"/>
            <a:ext cx="3882453" cy="302433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cstate="print"/>
          <a:srcRect l="19771" t="5405" r="21362"/>
          <a:stretch>
            <a:fillRect/>
          </a:stretch>
        </p:blipFill>
        <p:spPr bwMode="auto">
          <a:xfrm>
            <a:off x="648340" y="1219200"/>
            <a:ext cx="3357308" cy="539496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27285" r="17345" b="6240"/>
          <a:stretch>
            <a:fillRect/>
          </a:stretch>
        </p:blipFill>
        <p:spPr bwMode="auto">
          <a:xfrm>
            <a:off x="4648840" y="1219200"/>
            <a:ext cx="3186000" cy="539496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28600"/>
            <a:ext cx="8229600" cy="1600200"/>
          </a:xfrm>
        </p:spPr>
        <p:txBody>
          <a:bodyPr/>
          <a:lstStyle/>
          <a:p>
            <a:r>
              <a:rPr lang="tr-TR" b="1" i="1" dirty="0" smtClean="0"/>
              <a:t>EVAR</a:t>
            </a:r>
            <a:r>
              <a:rPr lang="tr-TR" dirty="0" smtClean="0"/>
              <a:t> </a:t>
            </a:r>
            <a:r>
              <a:rPr lang="tr-TR" dirty="0" err="1" smtClean="0"/>
              <a:t>vs</a:t>
            </a:r>
            <a:r>
              <a:rPr lang="tr-TR" dirty="0" smtClean="0"/>
              <a:t> CERRAHİ</a:t>
            </a:r>
            <a:endParaRPr lang="en-US" dirty="0"/>
          </a:p>
        </p:txBody>
      </p:sp>
      <p:sp>
        <p:nvSpPr>
          <p:cNvPr id="3" name="İçerik Yer Tutucusu 2"/>
          <p:cNvSpPr>
            <a:spLocks noGrp="1"/>
          </p:cNvSpPr>
          <p:nvPr>
            <p:ph idx="1"/>
          </p:nvPr>
        </p:nvSpPr>
        <p:spPr>
          <a:xfrm>
            <a:off x="457200" y="1874837"/>
            <a:ext cx="8229600" cy="4525963"/>
          </a:xfrm>
        </p:spPr>
        <p:txBody>
          <a:bodyPr>
            <a:normAutofit fontScale="92500" lnSpcReduction="20000"/>
          </a:bodyPr>
          <a:lstStyle/>
          <a:p>
            <a:r>
              <a:rPr lang="tr-TR" dirty="0" smtClean="0"/>
              <a:t>30 gün/</a:t>
            </a:r>
            <a:r>
              <a:rPr lang="tr-TR" dirty="0" err="1" smtClean="0"/>
              <a:t>perioperativ</a:t>
            </a:r>
            <a:r>
              <a:rPr lang="tr-TR" dirty="0" smtClean="0"/>
              <a:t> </a:t>
            </a:r>
            <a:r>
              <a:rPr lang="tr-TR" dirty="0" err="1" smtClean="0"/>
              <a:t>mortalite</a:t>
            </a:r>
            <a:r>
              <a:rPr lang="tr-TR" dirty="0" smtClean="0"/>
              <a:t>: </a:t>
            </a:r>
          </a:p>
          <a:p>
            <a:pPr lvl="1"/>
            <a:r>
              <a:rPr lang="tr-TR" dirty="0" smtClean="0"/>
              <a:t>EVAR (%1-2) &lt; 2.4 </a:t>
            </a:r>
            <a:r>
              <a:rPr lang="tr-TR" dirty="0"/>
              <a:t>C</a:t>
            </a:r>
            <a:r>
              <a:rPr lang="tr-TR" dirty="0" smtClean="0"/>
              <a:t>errahi (%5)</a:t>
            </a:r>
          </a:p>
          <a:p>
            <a:r>
              <a:rPr lang="tr-TR" dirty="0" smtClean="0"/>
              <a:t>İlk 2 yıldan sonra </a:t>
            </a:r>
            <a:r>
              <a:rPr lang="tr-TR" dirty="0" err="1" smtClean="0"/>
              <a:t>mortalite</a:t>
            </a:r>
            <a:r>
              <a:rPr lang="tr-TR" dirty="0" smtClean="0"/>
              <a:t> oranları eşit</a:t>
            </a:r>
          </a:p>
          <a:p>
            <a:pPr lvl="1"/>
            <a:r>
              <a:rPr lang="tr-TR" dirty="0"/>
              <a:t>EVAR komplikasyonlar, tekrarlayan girişimler daha sık , maliyet fazla</a:t>
            </a:r>
          </a:p>
          <a:p>
            <a:pPr lvl="1"/>
            <a:endParaRPr lang="tr-TR" dirty="0" smtClean="0"/>
          </a:p>
          <a:p>
            <a:pPr marL="514350" indent="-514350">
              <a:buFont typeface="+mj-lt"/>
              <a:buAutoNum type="arabicPeriod"/>
            </a:pPr>
            <a:r>
              <a:rPr lang="tr-TR" dirty="0" smtClean="0"/>
              <a:t>Bu ilk 2 yıl EVAR uygulanan hastalar lehine bir </a:t>
            </a:r>
            <a:r>
              <a:rPr lang="tr-TR" dirty="0" err="1" smtClean="0"/>
              <a:t>sağkalım</a:t>
            </a:r>
            <a:r>
              <a:rPr lang="tr-TR" dirty="0" smtClean="0"/>
              <a:t> avantajı sağlamakta</a:t>
            </a:r>
          </a:p>
          <a:p>
            <a:pPr marL="514350" indent="-514350">
              <a:buFont typeface="+mj-lt"/>
              <a:buAutoNum type="arabicPeriod"/>
            </a:pPr>
            <a:r>
              <a:rPr lang="tr-TR" dirty="0" smtClean="0"/>
              <a:t>Teknoloji, donanım, tecrübe EVAR lehine arttı (daha iyi sonuçlar)</a:t>
            </a:r>
          </a:p>
          <a:p>
            <a:pPr marL="514350" indent="-514350">
              <a:buFont typeface="+mj-lt"/>
              <a:buAutoNum type="arabicPeriod"/>
            </a:pPr>
            <a:r>
              <a:rPr lang="tr-TR" dirty="0" smtClean="0"/>
              <a:t>Komplikasyonlar araştırmalarda cerrahi lehine </a:t>
            </a:r>
            <a:r>
              <a:rPr lang="tr-TR" dirty="0" err="1" smtClean="0"/>
              <a:t>gözardı</a:t>
            </a:r>
            <a:r>
              <a:rPr lang="tr-TR" dirty="0" smtClean="0"/>
              <a:t> edilmiş </a:t>
            </a:r>
          </a:p>
          <a:p>
            <a:pPr marL="514350" indent="-514350">
              <a:buFont typeface="+mj-lt"/>
              <a:buAutoNum type="arabicPeriod"/>
            </a:pPr>
            <a:r>
              <a:rPr lang="tr-TR" dirty="0" smtClean="0"/>
              <a:t>Cerrahi onarım uygulanan hastalarda </a:t>
            </a:r>
            <a:r>
              <a:rPr lang="tr-TR" dirty="0" err="1" smtClean="0"/>
              <a:t>obstruktif</a:t>
            </a:r>
            <a:r>
              <a:rPr lang="tr-TR" dirty="0" smtClean="0"/>
              <a:t> barsak patolojileri nedeniyle tekrar </a:t>
            </a:r>
            <a:r>
              <a:rPr lang="tr-TR" dirty="0" err="1" smtClean="0"/>
              <a:t>laparotomi</a:t>
            </a:r>
            <a:r>
              <a:rPr lang="tr-TR" dirty="0" smtClean="0"/>
              <a:t> sık, (EVAR ikincil girişimler)</a:t>
            </a:r>
          </a:p>
          <a:p>
            <a:pPr marL="514350" indent="-514350">
              <a:buFont typeface="+mj-lt"/>
              <a:buAutoNum type="arabicPeriod"/>
            </a:pPr>
            <a:r>
              <a:rPr lang="tr-TR" dirty="0" smtClean="0"/>
              <a:t>Takip (maliyet etkinlik)</a:t>
            </a:r>
          </a:p>
          <a:p>
            <a:endParaRPr lang="en-US" dirty="0"/>
          </a:p>
        </p:txBody>
      </p:sp>
    </p:spTree>
    <p:extLst>
      <p:ext uri="{BB962C8B-B14F-4D97-AF65-F5344CB8AC3E}">
        <p14:creationId xmlns:p14="http://schemas.microsoft.com/office/powerpoint/2010/main" val="12296432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9218" name="Picture 2"/>
          <p:cNvPicPr>
            <a:picLocks noChangeAspect="1" noChangeArrowheads="1"/>
          </p:cNvPicPr>
          <p:nvPr/>
        </p:nvPicPr>
        <p:blipFill>
          <a:blip r:embed="rId2" cstate="print"/>
          <a:srcRect l="8859" t="23624" r="8454" b="23220"/>
          <a:stretch>
            <a:fillRect/>
          </a:stretch>
        </p:blipFill>
        <p:spPr bwMode="auto">
          <a:xfrm>
            <a:off x="2786541" y="114046"/>
            <a:ext cx="3497128" cy="2248154"/>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l="23422" t="10133" r="18993" b="7180"/>
          <a:stretch>
            <a:fillRect/>
          </a:stretch>
        </p:blipFill>
        <p:spPr bwMode="auto">
          <a:xfrm>
            <a:off x="-21771" y="2440596"/>
            <a:ext cx="2808312" cy="4032448"/>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l="19195" r="20267" b="9931"/>
          <a:stretch>
            <a:fillRect/>
          </a:stretch>
        </p:blipFill>
        <p:spPr bwMode="auto">
          <a:xfrm>
            <a:off x="6431464" y="2441277"/>
            <a:ext cx="2712535" cy="4035723"/>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l="14027" r="4092" b="6978"/>
          <a:stretch>
            <a:fillRect/>
          </a:stretch>
        </p:blipFill>
        <p:spPr bwMode="auto">
          <a:xfrm>
            <a:off x="2828960" y="2419152"/>
            <a:ext cx="3571840" cy="405784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11266" name="Picture 2"/>
          <p:cNvPicPr>
            <a:picLocks noChangeAspect="1" noChangeArrowheads="1"/>
          </p:cNvPicPr>
          <p:nvPr/>
        </p:nvPicPr>
        <p:blipFill>
          <a:blip r:embed="rId2" cstate="print"/>
          <a:srcRect l="8131" t="22148" r="5501" b="23220"/>
          <a:stretch>
            <a:fillRect/>
          </a:stretch>
        </p:blipFill>
        <p:spPr bwMode="auto">
          <a:xfrm>
            <a:off x="2819400" y="-25400"/>
            <a:ext cx="3528939" cy="223224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l="25465" r="26547"/>
          <a:stretch>
            <a:fillRect/>
          </a:stretch>
        </p:blipFill>
        <p:spPr bwMode="auto">
          <a:xfrm>
            <a:off x="152400" y="848816"/>
            <a:ext cx="2862250" cy="596456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l="28793" t="3691" r="23220" b="4025"/>
          <a:stretch>
            <a:fillRect/>
          </a:stretch>
        </p:blipFill>
        <p:spPr bwMode="auto">
          <a:xfrm>
            <a:off x="6038083" y="908720"/>
            <a:ext cx="3070421" cy="5904656"/>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S2.tif"/>
          <p:cNvPicPr>
            <a:picLocks noChangeAspect="1"/>
          </p:cNvPicPr>
          <p:nvPr/>
        </p:nvPicPr>
        <p:blipFill>
          <a:blip r:embed="rId2" cstate="print"/>
          <a:srcRect l="1274" t="8658" b="23422"/>
          <a:stretch>
            <a:fillRect/>
          </a:stretch>
        </p:blipFill>
        <p:spPr>
          <a:xfrm>
            <a:off x="1357289" y="-24"/>
            <a:ext cx="4636218" cy="3189600"/>
          </a:xfrm>
          <a:prstGeom prst="rect">
            <a:avLst/>
          </a:prstGeom>
        </p:spPr>
      </p:pic>
      <p:cxnSp>
        <p:nvCxnSpPr>
          <p:cNvPr id="6" name="5 Düz Ok Bağlayıcısı"/>
          <p:cNvCxnSpPr/>
          <p:nvPr/>
        </p:nvCxnSpPr>
        <p:spPr>
          <a:xfrm>
            <a:off x="2857488" y="128586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rot="10800000">
            <a:off x="4069084" y="1268760"/>
            <a:ext cx="431478" cy="17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H="1" flipV="1">
            <a:off x="3707904" y="2132856"/>
            <a:ext cx="144016" cy="57606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9" name="Picture 5" descr="C:\Users\aygulcu\Desktop\BS\BS3.tif"/>
          <p:cNvPicPr>
            <a:picLocks noChangeAspect="1" noChangeArrowheads="1"/>
          </p:cNvPicPr>
          <p:nvPr/>
        </p:nvPicPr>
        <p:blipFill>
          <a:blip r:embed="rId3" cstate="print"/>
          <a:srcRect l="12019" r="17369"/>
          <a:stretch>
            <a:fillRect/>
          </a:stretch>
        </p:blipFill>
        <p:spPr bwMode="auto">
          <a:xfrm>
            <a:off x="4920806" y="3213376"/>
            <a:ext cx="2865904" cy="3600000"/>
          </a:xfrm>
          <a:prstGeom prst="rect">
            <a:avLst/>
          </a:prstGeom>
          <a:noFill/>
        </p:spPr>
      </p:pic>
      <p:pic>
        <p:nvPicPr>
          <p:cNvPr id="1030" name="Picture 6" descr="C:\Users\aygulcu\Desktop\BS\BS4.tif"/>
          <p:cNvPicPr>
            <a:picLocks noChangeAspect="1" noChangeArrowheads="1"/>
          </p:cNvPicPr>
          <p:nvPr/>
        </p:nvPicPr>
        <p:blipFill>
          <a:blip r:embed="rId4" cstate="print"/>
          <a:srcRect l="11696" r="4086"/>
          <a:stretch>
            <a:fillRect/>
          </a:stretch>
        </p:blipFill>
        <p:spPr bwMode="auto">
          <a:xfrm>
            <a:off x="1369900" y="3212976"/>
            <a:ext cx="3418124" cy="3600000"/>
          </a:xfrm>
          <a:prstGeom prst="rect">
            <a:avLst/>
          </a:prstGeom>
          <a:noFill/>
        </p:spPr>
      </p:pic>
      <p:cxnSp>
        <p:nvCxnSpPr>
          <p:cNvPr id="22" name="21 Düz Ok Bağlayıcısı"/>
          <p:cNvCxnSpPr/>
          <p:nvPr/>
        </p:nvCxnSpPr>
        <p:spPr>
          <a:xfrm flipV="1">
            <a:off x="5724128" y="5301208"/>
            <a:ext cx="144016" cy="288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Düz Ok Bağlayıcısı"/>
          <p:cNvCxnSpPr/>
          <p:nvPr/>
        </p:nvCxnSpPr>
        <p:spPr>
          <a:xfrm>
            <a:off x="2339752" y="5157192"/>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28 Metin kutusu"/>
          <p:cNvSpPr txBox="1"/>
          <p:nvPr/>
        </p:nvSpPr>
        <p:spPr>
          <a:xfrm>
            <a:off x="1428728" y="38377"/>
            <a:ext cx="407484" cy="461665"/>
          </a:xfrm>
          <a:prstGeom prst="rect">
            <a:avLst/>
          </a:prstGeom>
          <a:noFill/>
        </p:spPr>
        <p:txBody>
          <a:bodyPr wrap="none" rtlCol="0">
            <a:spAutoFit/>
          </a:bodyPr>
          <a:lstStyle/>
          <a:p>
            <a:r>
              <a:rPr lang="tr-TR" sz="2400" b="1" dirty="0" smtClean="0">
                <a:solidFill>
                  <a:schemeClr val="bg1"/>
                </a:solidFill>
                <a:latin typeface="Arial" pitchFamily="34" charset="0"/>
                <a:cs typeface="Arial" pitchFamily="34" charset="0"/>
              </a:rPr>
              <a:t>A</a:t>
            </a:r>
            <a:endParaRPr lang="tr-TR" sz="2400" b="1" dirty="0">
              <a:solidFill>
                <a:schemeClr val="bg1"/>
              </a:solidFill>
              <a:latin typeface="Arial" pitchFamily="34" charset="0"/>
              <a:cs typeface="Arial" pitchFamily="34" charset="0"/>
            </a:endParaRPr>
          </a:p>
        </p:txBody>
      </p:sp>
      <p:sp>
        <p:nvSpPr>
          <p:cNvPr id="30" name="29 Metin kutusu"/>
          <p:cNvSpPr txBox="1"/>
          <p:nvPr/>
        </p:nvSpPr>
        <p:spPr>
          <a:xfrm>
            <a:off x="1428212" y="3140968"/>
            <a:ext cx="407484" cy="461665"/>
          </a:xfrm>
          <a:prstGeom prst="rect">
            <a:avLst/>
          </a:prstGeom>
          <a:noFill/>
        </p:spPr>
        <p:txBody>
          <a:bodyPr wrap="none" rtlCol="0">
            <a:spAutoFit/>
          </a:bodyPr>
          <a:lstStyle/>
          <a:p>
            <a:r>
              <a:rPr lang="tr-TR" sz="2400" b="1" dirty="0" smtClean="0">
                <a:solidFill>
                  <a:schemeClr val="bg1"/>
                </a:solidFill>
                <a:latin typeface="Arial" pitchFamily="34" charset="0"/>
                <a:cs typeface="Arial" pitchFamily="34" charset="0"/>
              </a:rPr>
              <a:t>C</a:t>
            </a:r>
            <a:endParaRPr lang="tr-TR" sz="2400" b="1" dirty="0">
              <a:solidFill>
                <a:schemeClr val="bg1"/>
              </a:solidFill>
              <a:latin typeface="Arial" pitchFamily="34" charset="0"/>
              <a:cs typeface="Arial" pitchFamily="34" charset="0"/>
            </a:endParaRPr>
          </a:p>
        </p:txBody>
      </p:sp>
      <p:sp>
        <p:nvSpPr>
          <p:cNvPr id="31" name="30 Metin kutusu"/>
          <p:cNvSpPr txBox="1"/>
          <p:nvPr/>
        </p:nvSpPr>
        <p:spPr>
          <a:xfrm>
            <a:off x="4932040" y="3140968"/>
            <a:ext cx="407484" cy="461665"/>
          </a:xfrm>
          <a:prstGeom prst="rect">
            <a:avLst/>
          </a:prstGeom>
          <a:noFill/>
        </p:spPr>
        <p:txBody>
          <a:bodyPr wrap="none" rtlCol="0">
            <a:spAutoFit/>
          </a:bodyPr>
          <a:lstStyle/>
          <a:p>
            <a:r>
              <a:rPr lang="tr-TR" sz="2400" b="1" dirty="0" smtClean="0">
                <a:solidFill>
                  <a:schemeClr val="bg1"/>
                </a:solidFill>
                <a:latin typeface="Arial" pitchFamily="34" charset="0"/>
                <a:cs typeface="Arial" pitchFamily="34" charset="0"/>
              </a:rPr>
              <a:t>D</a:t>
            </a:r>
            <a:endParaRPr lang="tr-TR" sz="2400" b="1" dirty="0">
              <a:solidFill>
                <a:schemeClr val="bg1"/>
              </a:solidFill>
              <a:latin typeface="Arial" pitchFamily="34" charset="0"/>
              <a:cs typeface="Arial" pitchFamily="34" charset="0"/>
            </a:endParaRPr>
          </a:p>
        </p:txBody>
      </p:sp>
      <p:pic>
        <p:nvPicPr>
          <p:cNvPr id="16" name="15 Resim" descr="BS11.tif"/>
          <p:cNvPicPr>
            <a:picLocks noChangeAspect="1"/>
          </p:cNvPicPr>
          <p:nvPr/>
        </p:nvPicPr>
        <p:blipFill>
          <a:blip r:embed="rId5" cstate="print"/>
          <a:srcRect l="30957" t="11788" r="36816" b="30647"/>
          <a:stretch>
            <a:fillRect/>
          </a:stretch>
        </p:blipFill>
        <p:spPr>
          <a:xfrm>
            <a:off x="6000760" y="-24"/>
            <a:ext cx="1785950" cy="3190157"/>
          </a:xfrm>
          <a:prstGeom prst="rect">
            <a:avLst/>
          </a:prstGeom>
        </p:spPr>
      </p:pic>
      <p:sp>
        <p:nvSpPr>
          <p:cNvPr id="17" name="16 Metin kutusu"/>
          <p:cNvSpPr txBox="1"/>
          <p:nvPr/>
        </p:nvSpPr>
        <p:spPr>
          <a:xfrm>
            <a:off x="6072198" y="-24"/>
            <a:ext cx="407484" cy="461665"/>
          </a:xfrm>
          <a:prstGeom prst="rect">
            <a:avLst/>
          </a:prstGeom>
          <a:noFill/>
        </p:spPr>
        <p:txBody>
          <a:bodyPr wrap="none" rtlCol="0">
            <a:spAutoFit/>
          </a:bodyPr>
          <a:lstStyle/>
          <a:p>
            <a:r>
              <a:rPr lang="tr-TR" sz="2400" b="1" dirty="0" smtClean="0">
                <a:solidFill>
                  <a:schemeClr val="bg1"/>
                </a:solidFill>
                <a:latin typeface="Arial" pitchFamily="34" charset="0"/>
                <a:cs typeface="Arial" pitchFamily="34" charset="0"/>
              </a:rPr>
              <a:t>B</a:t>
            </a:r>
            <a:endParaRPr lang="tr-TR" sz="2400" b="1" dirty="0">
              <a:solidFill>
                <a:schemeClr val="bg1"/>
              </a:solidFill>
              <a:latin typeface="Arial" pitchFamily="34" charset="0"/>
              <a:cs typeface="Arial" pitchFamily="34" charset="0"/>
            </a:endParaRPr>
          </a:p>
        </p:txBody>
      </p:sp>
      <p:cxnSp>
        <p:nvCxnSpPr>
          <p:cNvPr id="35" name="34 Düz Ok Bağlayıcısı"/>
          <p:cNvCxnSpPr/>
          <p:nvPr/>
        </p:nvCxnSpPr>
        <p:spPr>
          <a:xfrm rot="16200000" flipV="1">
            <a:off x="4500562" y="2071678"/>
            <a:ext cx="500066" cy="3571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ygulcu\Desktop\1\4.tif"/>
          <p:cNvPicPr>
            <a:picLocks noChangeAspect="1" noChangeArrowheads="1"/>
          </p:cNvPicPr>
          <p:nvPr/>
        </p:nvPicPr>
        <p:blipFill>
          <a:blip r:embed="rId2" cstate="print"/>
          <a:srcRect/>
          <a:stretch>
            <a:fillRect/>
          </a:stretch>
        </p:blipFill>
        <p:spPr bwMode="auto">
          <a:xfrm>
            <a:off x="899592" y="1124744"/>
            <a:ext cx="3600400" cy="3600400"/>
          </a:xfrm>
          <a:prstGeom prst="rect">
            <a:avLst/>
          </a:prstGeom>
          <a:noFill/>
        </p:spPr>
      </p:pic>
      <p:pic>
        <p:nvPicPr>
          <p:cNvPr id="2051" name="Picture 3" descr="C:\Users\aygulcu\Desktop\1\5.tif"/>
          <p:cNvPicPr>
            <a:picLocks noChangeAspect="1" noChangeArrowheads="1"/>
          </p:cNvPicPr>
          <p:nvPr/>
        </p:nvPicPr>
        <p:blipFill>
          <a:blip r:embed="rId3" cstate="print"/>
          <a:srcRect/>
          <a:stretch>
            <a:fillRect/>
          </a:stretch>
        </p:blipFill>
        <p:spPr bwMode="auto">
          <a:xfrm>
            <a:off x="4644008" y="1124744"/>
            <a:ext cx="3600000" cy="3600000"/>
          </a:xfrm>
          <a:prstGeom prst="rect">
            <a:avLst/>
          </a:prstGeom>
          <a:noFill/>
        </p:spPr>
      </p:pic>
      <p:cxnSp>
        <p:nvCxnSpPr>
          <p:cNvPr id="8" name="7 Düz Ok Bağlayıcısı"/>
          <p:cNvCxnSpPr/>
          <p:nvPr/>
        </p:nvCxnSpPr>
        <p:spPr>
          <a:xfrm flipH="1">
            <a:off x="2411760" y="1988840"/>
            <a:ext cx="50405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H="1">
            <a:off x="6660232" y="2996952"/>
            <a:ext cx="5040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flipH="1" flipV="1">
            <a:off x="2411760" y="2708920"/>
            <a:ext cx="288032" cy="288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Düz Ok Bağlayıcısı"/>
          <p:cNvCxnSpPr/>
          <p:nvPr/>
        </p:nvCxnSpPr>
        <p:spPr>
          <a:xfrm flipH="1" flipV="1">
            <a:off x="6660232" y="3284984"/>
            <a:ext cx="288032" cy="2880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a:off x="5796136" y="2492896"/>
            <a:ext cx="432048"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19 Metin kutusu"/>
          <p:cNvSpPr txBox="1"/>
          <p:nvPr/>
        </p:nvSpPr>
        <p:spPr>
          <a:xfrm>
            <a:off x="971600" y="1196752"/>
            <a:ext cx="389850" cy="461665"/>
          </a:xfrm>
          <a:prstGeom prst="rect">
            <a:avLst/>
          </a:prstGeom>
          <a:noFill/>
        </p:spPr>
        <p:txBody>
          <a:bodyPr wrap="none" rtlCol="0">
            <a:spAutoFit/>
          </a:bodyPr>
          <a:lstStyle/>
          <a:p>
            <a:r>
              <a:rPr lang="tr-TR" sz="2400" dirty="0" smtClean="0">
                <a:solidFill>
                  <a:schemeClr val="bg1"/>
                </a:solidFill>
                <a:latin typeface="Arial" pitchFamily="34" charset="0"/>
                <a:cs typeface="Arial" pitchFamily="34" charset="0"/>
              </a:rPr>
              <a:t>A</a:t>
            </a:r>
            <a:endParaRPr lang="tr-TR" sz="2400" dirty="0">
              <a:solidFill>
                <a:schemeClr val="bg1"/>
              </a:solidFill>
              <a:latin typeface="Arial" pitchFamily="34" charset="0"/>
              <a:cs typeface="Arial" pitchFamily="34" charset="0"/>
            </a:endParaRPr>
          </a:p>
        </p:txBody>
      </p:sp>
      <p:sp>
        <p:nvSpPr>
          <p:cNvPr id="21" name="20 Metin kutusu"/>
          <p:cNvSpPr txBox="1"/>
          <p:nvPr/>
        </p:nvSpPr>
        <p:spPr>
          <a:xfrm>
            <a:off x="4716016" y="1196752"/>
            <a:ext cx="389850" cy="461665"/>
          </a:xfrm>
          <a:prstGeom prst="rect">
            <a:avLst/>
          </a:prstGeom>
          <a:noFill/>
        </p:spPr>
        <p:txBody>
          <a:bodyPr wrap="none" rtlCol="0">
            <a:spAutoFit/>
          </a:bodyPr>
          <a:lstStyle/>
          <a:p>
            <a:r>
              <a:rPr lang="tr-TR" sz="2400" dirty="0" smtClean="0">
                <a:solidFill>
                  <a:schemeClr val="bg1"/>
                </a:solidFill>
                <a:latin typeface="Arial" pitchFamily="34" charset="0"/>
                <a:cs typeface="Arial" pitchFamily="34" charset="0"/>
              </a:rPr>
              <a:t>B</a:t>
            </a:r>
            <a:endParaRPr lang="tr-TR" sz="2400" dirty="0">
              <a:solidFill>
                <a:schemeClr val="bg1"/>
              </a:solidFill>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ygulcu\Desktop\BS\BS12.tif"/>
          <p:cNvPicPr>
            <a:picLocks noChangeAspect="1" noChangeArrowheads="1"/>
          </p:cNvPicPr>
          <p:nvPr/>
        </p:nvPicPr>
        <p:blipFill>
          <a:blip r:embed="rId2" cstate="print"/>
          <a:srcRect l="20682" r="22138" b="10846"/>
          <a:stretch>
            <a:fillRect/>
          </a:stretch>
        </p:blipFill>
        <p:spPr bwMode="auto">
          <a:xfrm>
            <a:off x="683984" y="548680"/>
            <a:ext cx="3384376" cy="4680520"/>
          </a:xfrm>
          <a:prstGeom prst="rect">
            <a:avLst/>
          </a:prstGeom>
          <a:noFill/>
        </p:spPr>
      </p:pic>
      <p:cxnSp>
        <p:nvCxnSpPr>
          <p:cNvPr id="6" name="5 Düz Ok Bağlayıcısı"/>
          <p:cNvCxnSpPr/>
          <p:nvPr/>
        </p:nvCxnSpPr>
        <p:spPr>
          <a:xfrm flipV="1">
            <a:off x="1548080" y="2996952"/>
            <a:ext cx="50405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flipV="1">
            <a:off x="1476072" y="2852936"/>
            <a:ext cx="50405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V="1">
            <a:off x="1620088" y="3140968"/>
            <a:ext cx="50405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Düz Ok Bağlayıcısı"/>
          <p:cNvCxnSpPr/>
          <p:nvPr/>
        </p:nvCxnSpPr>
        <p:spPr>
          <a:xfrm flipH="1">
            <a:off x="2196152" y="2636912"/>
            <a:ext cx="360040" cy="144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flipH="1">
            <a:off x="2268160" y="2780928"/>
            <a:ext cx="360040" cy="144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flipH="1">
            <a:off x="2340168" y="2924944"/>
            <a:ext cx="360040" cy="144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C:\Users\aygulcu\Desktop\BS\BS16.tif"/>
          <p:cNvPicPr>
            <a:picLocks noChangeAspect="1" noChangeArrowheads="1"/>
          </p:cNvPicPr>
          <p:nvPr/>
        </p:nvPicPr>
        <p:blipFill>
          <a:blip r:embed="rId3" cstate="print"/>
          <a:srcRect l="26495" r="20513" b="25322"/>
          <a:stretch>
            <a:fillRect/>
          </a:stretch>
        </p:blipFill>
        <p:spPr bwMode="auto">
          <a:xfrm>
            <a:off x="4500408" y="548680"/>
            <a:ext cx="3744000" cy="4680000"/>
          </a:xfrm>
          <a:prstGeom prst="rect">
            <a:avLst/>
          </a:prstGeom>
          <a:noFill/>
        </p:spPr>
      </p:pic>
      <p:cxnSp>
        <p:nvCxnSpPr>
          <p:cNvPr id="25" name="24 Düz Ok Bağlayıcısı"/>
          <p:cNvCxnSpPr/>
          <p:nvPr/>
        </p:nvCxnSpPr>
        <p:spPr>
          <a:xfrm flipH="1">
            <a:off x="6156592" y="3140968"/>
            <a:ext cx="14401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Düz Ok Bağlayıcısı"/>
          <p:cNvCxnSpPr/>
          <p:nvPr/>
        </p:nvCxnSpPr>
        <p:spPr>
          <a:xfrm flipH="1" flipV="1">
            <a:off x="6372616" y="3789040"/>
            <a:ext cx="720080" cy="144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11 Metin kutusu"/>
          <p:cNvSpPr txBox="1"/>
          <p:nvPr/>
        </p:nvSpPr>
        <p:spPr>
          <a:xfrm>
            <a:off x="725766" y="620688"/>
            <a:ext cx="389850" cy="461665"/>
          </a:xfrm>
          <a:prstGeom prst="rect">
            <a:avLst/>
          </a:prstGeom>
          <a:noFill/>
        </p:spPr>
        <p:txBody>
          <a:bodyPr wrap="none" rtlCol="0">
            <a:spAutoFit/>
          </a:bodyPr>
          <a:lstStyle/>
          <a:p>
            <a:r>
              <a:rPr lang="tr-TR" sz="2400" dirty="0" smtClean="0">
                <a:solidFill>
                  <a:schemeClr val="bg1"/>
                </a:solidFill>
                <a:latin typeface="Arial" pitchFamily="34" charset="0"/>
                <a:cs typeface="Arial" pitchFamily="34" charset="0"/>
              </a:rPr>
              <a:t>A</a:t>
            </a:r>
            <a:endParaRPr lang="tr-TR" sz="2400" dirty="0">
              <a:solidFill>
                <a:schemeClr val="bg1"/>
              </a:solidFill>
              <a:latin typeface="Arial" pitchFamily="34" charset="0"/>
              <a:cs typeface="Arial" pitchFamily="34" charset="0"/>
            </a:endParaRPr>
          </a:p>
        </p:txBody>
      </p:sp>
      <p:sp>
        <p:nvSpPr>
          <p:cNvPr id="13" name="12 Metin kutusu"/>
          <p:cNvSpPr txBox="1"/>
          <p:nvPr/>
        </p:nvSpPr>
        <p:spPr>
          <a:xfrm>
            <a:off x="4572000" y="620688"/>
            <a:ext cx="389850" cy="461665"/>
          </a:xfrm>
          <a:prstGeom prst="rect">
            <a:avLst/>
          </a:prstGeom>
          <a:noFill/>
        </p:spPr>
        <p:txBody>
          <a:bodyPr wrap="none" rtlCol="0">
            <a:spAutoFit/>
          </a:bodyPr>
          <a:lstStyle/>
          <a:p>
            <a:r>
              <a:rPr lang="tr-TR" sz="2400" dirty="0" smtClean="0">
                <a:solidFill>
                  <a:schemeClr val="bg1"/>
                </a:solidFill>
                <a:latin typeface="Arial" pitchFamily="34" charset="0"/>
                <a:cs typeface="Arial" pitchFamily="34" charset="0"/>
              </a:rPr>
              <a:t>B</a:t>
            </a:r>
            <a:endParaRPr lang="tr-TR" sz="2400" dirty="0">
              <a:solidFill>
                <a:schemeClr val="bg1"/>
              </a:solidFill>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EVAR-KOMPLİKASYONLAR</a:t>
            </a:r>
            <a:endParaRPr lang="en-US" dirty="0"/>
          </a:p>
        </p:txBody>
      </p:sp>
      <p:sp>
        <p:nvSpPr>
          <p:cNvPr id="3" name="İçerik Yer Tutucusu 2"/>
          <p:cNvSpPr>
            <a:spLocks noGrp="1"/>
          </p:cNvSpPr>
          <p:nvPr>
            <p:ph idx="1"/>
          </p:nvPr>
        </p:nvSpPr>
        <p:spPr>
          <a:xfrm>
            <a:off x="457200" y="1951037"/>
            <a:ext cx="8229600" cy="4525963"/>
          </a:xfrm>
        </p:spPr>
        <p:txBody>
          <a:bodyPr/>
          <a:lstStyle/>
          <a:p>
            <a:pPr marL="514350" indent="-514350">
              <a:buFont typeface="+mj-lt"/>
              <a:buAutoNum type="arabicPeriod"/>
            </a:pPr>
            <a:r>
              <a:rPr lang="tr-TR" b="1" dirty="0" err="1" smtClean="0"/>
              <a:t>Endoleak</a:t>
            </a:r>
            <a:endParaRPr lang="tr-TR" b="1" dirty="0" smtClean="0"/>
          </a:p>
          <a:p>
            <a:pPr marL="514350" indent="-514350">
              <a:buFont typeface="+mj-lt"/>
              <a:buAutoNum type="arabicPeriod"/>
            </a:pPr>
            <a:r>
              <a:rPr lang="tr-TR" b="1" dirty="0" err="1"/>
              <a:t>Greft</a:t>
            </a:r>
            <a:r>
              <a:rPr lang="tr-TR" b="1" dirty="0"/>
              <a:t> </a:t>
            </a:r>
            <a:r>
              <a:rPr lang="tr-TR" b="1" dirty="0" err="1"/>
              <a:t>migrasyonu</a:t>
            </a:r>
            <a:r>
              <a:rPr lang="tr-TR" b="1" dirty="0"/>
              <a:t> ve mekanik problemler </a:t>
            </a:r>
            <a:endParaRPr lang="tr-TR" b="1" dirty="0" smtClean="0"/>
          </a:p>
          <a:p>
            <a:pPr marL="514350" indent="-514350">
              <a:buFont typeface="+mj-lt"/>
              <a:buAutoNum type="arabicPeriod"/>
            </a:pPr>
            <a:r>
              <a:rPr lang="tr-TR" b="1" dirty="0" err="1"/>
              <a:t>Stent</a:t>
            </a:r>
            <a:r>
              <a:rPr lang="tr-TR" b="1" dirty="0"/>
              <a:t> </a:t>
            </a:r>
            <a:r>
              <a:rPr lang="tr-TR" b="1" dirty="0" err="1"/>
              <a:t>greft</a:t>
            </a:r>
            <a:r>
              <a:rPr lang="tr-TR" b="1" dirty="0"/>
              <a:t> </a:t>
            </a:r>
            <a:r>
              <a:rPr lang="tr-TR" b="1" dirty="0" err="1"/>
              <a:t>trombozu</a:t>
            </a:r>
            <a:r>
              <a:rPr lang="tr-TR" b="1" dirty="0"/>
              <a:t> </a:t>
            </a:r>
            <a:endParaRPr lang="tr-TR" b="1" dirty="0" smtClean="0"/>
          </a:p>
          <a:p>
            <a:pPr marL="514350" indent="-514350">
              <a:buFont typeface="+mj-lt"/>
              <a:buAutoNum type="arabicPeriod"/>
            </a:pPr>
            <a:r>
              <a:rPr lang="tr-TR" b="1" dirty="0" err="1"/>
              <a:t>Stent</a:t>
            </a:r>
            <a:r>
              <a:rPr lang="tr-TR" b="1" dirty="0"/>
              <a:t> </a:t>
            </a:r>
            <a:r>
              <a:rPr lang="tr-TR" b="1" dirty="0" err="1"/>
              <a:t>grefte</a:t>
            </a:r>
            <a:r>
              <a:rPr lang="tr-TR" b="1" dirty="0"/>
              <a:t> bağlı gelişebilen </a:t>
            </a:r>
            <a:r>
              <a:rPr lang="tr-TR" b="1" dirty="0" err="1"/>
              <a:t>iskemik</a:t>
            </a:r>
            <a:r>
              <a:rPr lang="tr-TR" b="1" dirty="0"/>
              <a:t> </a:t>
            </a:r>
            <a:r>
              <a:rPr lang="tr-TR" b="1" dirty="0" smtClean="0"/>
              <a:t>komplikasyonlar</a:t>
            </a:r>
          </a:p>
          <a:p>
            <a:pPr marL="514350" indent="-514350">
              <a:buFont typeface="+mj-lt"/>
              <a:buAutoNum type="arabicPeriod"/>
            </a:pPr>
            <a:r>
              <a:rPr lang="tr-TR" b="1" dirty="0"/>
              <a:t>Giriş yerine bağlı gelişebilen komplikasyonlar</a:t>
            </a:r>
            <a:endParaRPr lang="en-US" dirty="0"/>
          </a:p>
          <a:p>
            <a:pPr marL="514350" indent="-514350">
              <a:buFont typeface="+mj-lt"/>
              <a:buAutoNum type="arabicPeriod"/>
            </a:pPr>
            <a:r>
              <a:rPr lang="tr-TR" b="1" dirty="0" err="1"/>
              <a:t>Renal</a:t>
            </a:r>
            <a:r>
              <a:rPr lang="tr-TR" b="1" dirty="0"/>
              <a:t> komplikasyonlar</a:t>
            </a:r>
            <a:endParaRPr lang="en-US" dirty="0"/>
          </a:p>
        </p:txBody>
      </p:sp>
    </p:spTree>
    <p:extLst>
      <p:ext uri="{BB962C8B-B14F-4D97-AF65-F5344CB8AC3E}">
        <p14:creationId xmlns:p14="http://schemas.microsoft.com/office/powerpoint/2010/main" val="3785260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TAKİP</a:t>
            </a:r>
            <a:endParaRPr lang="tr-TR" dirty="0"/>
          </a:p>
        </p:txBody>
      </p:sp>
      <p:sp>
        <p:nvSpPr>
          <p:cNvPr id="3" name="2 İçerik Yer Tutucusu"/>
          <p:cNvSpPr>
            <a:spLocks noGrp="1"/>
          </p:cNvSpPr>
          <p:nvPr>
            <p:ph idx="1"/>
          </p:nvPr>
        </p:nvSpPr>
        <p:spPr/>
        <p:txBody>
          <a:bodyPr/>
          <a:lstStyle/>
          <a:p>
            <a:r>
              <a:rPr lang="tr-TR" b="1" dirty="0" smtClean="0"/>
              <a:t>RİSK UYARLANMIŞ PROTOKOL</a:t>
            </a:r>
          </a:p>
          <a:p>
            <a:pPr lvl="1"/>
            <a:endParaRPr lang="tr-TR" dirty="0" smtClean="0"/>
          </a:p>
          <a:p>
            <a:pPr lvl="1"/>
            <a:r>
              <a:rPr lang="tr-TR" sz="3200" b="1" dirty="0" smtClean="0"/>
              <a:t>DOPPLER US – KONTRAST+ US</a:t>
            </a:r>
          </a:p>
          <a:p>
            <a:pPr lvl="1"/>
            <a:r>
              <a:rPr lang="tr-TR" sz="3200" b="1" dirty="0" smtClean="0"/>
              <a:t>KONTRAST +/- BT</a:t>
            </a:r>
          </a:p>
          <a:p>
            <a:pPr lvl="1"/>
            <a:r>
              <a:rPr lang="tr-TR" sz="3200" b="1" dirty="0" smtClean="0"/>
              <a:t>KONTRAST +/- MR</a:t>
            </a:r>
          </a:p>
          <a:p>
            <a:endParaRPr lang="tr-T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SONUÇ </a:t>
            </a:r>
            <a:endParaRPr lang="en-US" dirty="0"/>
          </a:p>
        </p:txBody>
      </p:sp>
      <p:sp>
        <p:nvSpPr>
          <p:cNvPr id="3" name="İçerik Yer Tutucusu 2"/>
          <p:cNvSpPr>
            <a:spLocks noGrp="1"/>
          </p:cNvSpPr>
          <p:nvPr>
            <p:ph idx="1"/>
          </p:nvPr>
        </p:nvSpPr>
        <p:spPr/>
        <p:txBody>
          <a:bodyPr>
            <a:normAutofit/>
          </a:bodyPr>
          <a:lstStyle/>
          <a:p>
            <a:r>
              <a:rPr lang="tr-TR" dirty="0" err="1" smtClean="0"/>
              <a:t>Endovasküler</a:t>
            </a:r>
            <a:r>
              <a:rPr lang="tr-TR" dirty="0" smtClean="0"/>
              <a:t> tedavi gelişen bir yöntem ve uygun </a:t>
            </a:r>
            <a:r>
              <a:rPr lang="tr-TR" dirty="0" err="1" smtClean="0"/>
              <a:t>aortik</a:t>
            </a:r>
            <a:r>
              <a:rPr lang="tr-TR" dirty="0" smtClean="0"/>
              <a:t> </a:t>
            </a:r>
            <a:r>
              <a:rPr lang="tr-TR" dirty="0" err="1" smtClean="0"/>
              <a:t>anatomili</a:t>
            </a:r>
            <a:r>
              <a:rPr lang="tr-TR" dirty="0" smtClean="0"/>
              <a:t> hastalarda güvenli ve etkin</a:t>
            </a:r>
          </a:p>
          <a:p>
            <a:r>
              <a:rPr lang="tr-TR" dirty="0" err="1" smtClean="0"/>
              <a:t>Proksimal</a:t>
            </a:r>
            <a:r>
              <a:rPr lang="tr-TR" dirty="0" smtClean="0"/>
              <a:t> boyun en önemli anatomik bariyer ve ‘</a:t>
            </a:r>
            <a:r>
              <a:rPr lang="tr-TR" dirty="0" err="1" smtClean="0"/>
              <a:t>hostile</a:t>
            </a:r>
            <a:r>
              <a:rPr lang="tr-TR" dirty="0" smtClean="0"/>
              <a:t>’ anatomi EVAR ‘</a:t>
            </a:r>
            <a:r>
              <a:rPr lang="tr-TR" dirty="0" err="1" smtClean="0"/>
              <a:t>off</a:t>
            </a:r>
            <a:r>
              <a:rPr lang="tr-TR" dirty="0" smtClean="0"/>
              <a:t> </a:t>
            </a:r>
            <a:r>
              <a:rPr lang="tr-TR" dirty="0" err="1" smtClean="0"/>
              <a:t>label</a:t>
            </a:r>
            <a:r>
              <a:rPr lang="tr-TR" dirty="0" smtClean="0"/>
              <a:t>’ yapıyor</a:t>
            </a:r>
          </a:p>
          <a:p>
            <a:r>
              <a:rPr lang="tr-TR" dirty="0" smtClean="0"/>
              <a:t>Alternatifler </a:t>
            </a:r>
          </a:p>
          <a:p>
            <a:pPr lvl="1"/>
            <a:r>
              <a:rPr lang="tr-TR" dirty="0" smtClean="0"/>
              <a:t>Cerrahi tedavi, </a:t>
            </a:r>
            <a:r>
              <a:rPr lang="tr-TR" dirty="0" err="1" smtClean="0"/>
              <a:t>hibrid</a:t>
            </a:r>
            <a:r>
              <a:rPr lang="tr-TR" dirty="0" smtClean="0"/>
              <a:t> yaklaşım</a:t>
            </a:r>
          </a:p>
          <a:p>
            <a:pPr lvl="1"/>
            <a:r>
              <a:rPr lang="tr-TR" dirty="0" err="1" smtClean="0"/>
              <a:t>Endovasküler</a:t>
            </a:r>
            <a:r>
              <a:rPr lang="tr-TR" dirty="0" smtClean="0"/>
              <a:t>: </a:t>
            </a:r>
            <a:r>
              <a:rPr lang="tr-TR" dirty="0" err="1" smtClean="0"/>
              <a:t>Chimney</a:t>
            </a:r>
            <a:r>
              <a:rPr lang="tr-TR" dirty="0" smtClean="0"/>
              <a:t>, </a:t>
            </a:r>
            <a:r>
              <a:rPr lang="tr-TR" dirty="0" err="1" smtClean="0"/>
              <a:t>fenestre</a:t>
            </a:r>
            <a:r>
              <a:rPr lang="tr-TR" dirty="0" smtClean="0"/>
              <a:t> veya </a:t>
            </a:r>
            <a:r>
              <a:rPr lang="tr-TR" dirty="0" err="1" smtClean="0"/>
              <a:t>branched</a:t>
            </a:r>
            <a:endParaRPr lang="tr-TR" dirty="0" smtClean="0"/>
          </a:p>
          <a:p>
            <a:r>
              <a:rPr lang="tr-TR" dirty="0" smtClean="0"/>
              <a:t>Yeni jenerasyon cihazların ‘</a:t>
            </a:r>
            <a:r>
              <a:rPr lang="tr-TR" dirty="0" err="1" smtClean="0"/>
              <a:t>hostile</a:t>
            </a:r>
            <a:r>
              <a:rPr lang="tr-TR" dirty="0" smtClean="0"/>
              <a:t>’ anatomi koşullarında kısa-orta dönem sonuçları iyi</a:t>
            </a:r>
          </a:p>
          <a:p>
            <a:r>
              <a:rPr lang="tr-TR" dirty="0" smtClean="0"/>
              <a:t>Yüksek </a:t>
            </a:r>
            <a:r>
              <a:rPr lang="tr-TR" dirty="0" err="1" smtClean="0"/>
              <a:t>intraoperatif</a:t>
            </a:r>
            <a:r>
              <a:rPr lang="tr-TR" dirty="0" smtClean="0"/>
              <a:t> tip1 </a:t>
            </a:r>
            <a:r>
              <a:rPr lang="tr-TR" dirty="0" err="1" smtClean="0"/>
              <a:t>endoleak</a:t>
            </a:r>
            <a:r>
              <a:rPr lang="tr-TR" dirty="0" smtClean="0"/>
              <a:t> oranlarına rağmen</a:t>
            </a:r>
            <a:endParaRPr lang="en-US" dirty="0"/>
          </a:p>
        </p:txBody>
      </p:sp>
    </p:spTree>
    <p:extLst>
      <p:ext uri="{BB962C8B-B14F-4D97-AF65-F5344CB8AC3E}">
        <p14:creationId xmlns:p14="http://schemas.microsoft.com/office/powerpoint/2010/main" val="554832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gedenkort.charite.de/fileadmin/_processed_/csm_portrait-nissen-01_ad813bf9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070428"/>
            <a:ext cx="3276600" cy="45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018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cikbilim.com/wp-content/uploads/2012/12/Dr_Einstein_is_Dead-620x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9200"/>
            <a:ext cx="8233954" cy="4648200"/>
          </a:xfrm>
          <a:prstGeom prst="rect">
            <a:avLst/>
          </a:prstGeom>
          <a:solidFill>
            <a:srgbClr val="FF0000"/>
          </a:solidFill>
        </p:spPr>
      </p:pic>
    </p:spTree>
    <p:extLst>
      <p:ext uri="{BB962C8B-B14F-4D97-AF65-F5344CB8AC3E}">
        <p14:creationId xmlns:p14="http://schemas.microsoft.com/office/powerpoint/2010/main" val="61429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28600"/>
            <a:ext cx="8229600" cy="1600200"/>
          </a:xfrm>
        </p:spPr>
        <p:txBody>
          <a:bodyPr/>
          <a:lstStyle/>
          <a:p>
            <a:pPr algn="l"/>
            <a:r>
              <a:rPr lang="tr-TR" dirty="0" smtClean="0"/>
              <a:t>  p-EVAR          o-EVAR</a:t>
            </a:r>
            <a:endParaRPr lang="en-US" dirty="0"/>
          </a:p>
        </p:txBody>
      </p:sp>
      <p:sp>
        <p:nvSpPr>
          <p:cNvPr id="4" name="İçerik Yer Tutucusu 3"/>
          <p:cNvSpPr>
            <a:spLocks noGrp="1"/>
          </p:cNvSpPr>
          <p:nvPr>
            <p:ph sz="half" idx="2"/>
          </p:nvPr>
        </p:nvSpPr>
        <p:spPr>
          <a:xfrm>
            <a:off x="4800600" y="1600200"/>
            <a:ext cx="4038600" cy="4525963"/>
          </a:xfrm>
        </p:spPr>
        <p:txBody>
          <a:bodyPr>
            <a:normAutofit/>
          </a:bodyPr>
          <a:lstStyle/>
          <a:p>
            <a:r>
              <a:rPr lang="tr-TR" sz="2400" dirty="0" err="1">
                <a:latin typeface="Arial" pitchFamily="34" charset="0"/>
                <a:cs typeface="Arial" pitchFamily="34" charset="0"/>
              </a:rPr>
              <a:t>Morbid</a:t>
            </a:r>
            <a:r>
              <a:rPr lang="tr-TR" sz="2400" dirty="0">
                <a:latin typeface="Arial" pitchFamily="34" charset="0"/>
                <a:cs typeface="Arial" pitchFamily="34" charset="0"/>
              </a:rPr>
              <a:t> </a:t>
            </a:r>
            <a:r>
              <a:rPr lang="tr-TR" sz="2400" dirty="0" err="1" smtClean="0">
                <a:latin typeface="Arial" pitchFamily="34" charset="0"/>
                <a:cs typeface="Arial" pitchFamily="34" charset="0"/>
              </a:rPr>
              <a:t>obezite</a:t>
            </a:r>
            <a:endParaRPr lang="tr-TR" sz="2400" dirty="0">
              <a:latin typeface="Arial" pitchFamily="34" charset="0"/>
              <a:cs typeface="Arial" pitchFamily="34" charset="0"/>
            </a:endParaRPr>
          </a:p>
          <a:p>
            <a:r>
              <a:rPr lang="tr-TR" sz="2400" dirty="0">
                <a:latin typeface="Arial" pitchFamily="34" charset="0"/>
                <a:cs typeface="Arial" pitchFamily="34" charset="0"/>
              </a:rPr>
              <a:t>AFA </a:t>
            </a:r>
            <a:r>
              <a:rPr lang="tr-TR" sz="2400" dirty="0" smtClean="0">
                <a:latin typeface="Arial" pitchFamily="34" charset="0"/>
                <a:cs typeface="Arial" pitchFamily="34" charset="0"/>
              </a:rPr>
              <a:t>kalibrasyonu</a:t>
            </a:r>
            <a:endParaRPr lang="tr-TR" sz="2400" dirty="0">
              <a:latin typeface="Arial" pitchFamily="34" charset="0"/>
              <a:cs typeface="Arial" pitchFamily="34" charset="0"/>
            </a:endParaRPr>
          </a:p>
          <a:p>
            <a:r>
              <a:rPr lang="tr-TR" sz="2400" dirty="0">
                <a:latin typeface="Arial" pitchFamily="34" charset="0"/>
                <a:cs typeface="Arial" pitchFamily="34" charset="0"/>
              </a:rPr>
              <a:t>Geçirilmiş </a:t>
            </a:r>
            <a:r>
              <a:rPr lang="tr-TR" sz="2400" dirty="0" smtClean="0">
                <a:latin typeface="Arial" pitchFamily="34" charset="0"/>
                <a:cs typeface="Arial" pitchFamily="34" charset="0"/>
              </a:rPr>
              <a:t>op., </a:t>
            </a:r>
            <a:r>
              <a:rPr lang="tr-TR" sz="2400" dirty="0" err="1">
                <a:latin typeface="Arial" pitchFamily="34" charset="0"/>
                <a:cs typeface="Arial" pitchFamily="34" charset="0"/>
              </a:rPr>
              <a:t>skar</a:t>
            </a:r>
            <a:r>
              <a:rPr lang="tr-TR" sz="2400" dirty="0">
                <a:latin typeface="Arial" pitchFamily="34" charset="0"/>
                <a:cs typeface="Arial" pitchFamily="34" charset="0"/>
              </a:rPr>
              <a:t> </a:t>
            </a:r>
            <a:endParaRPr lang="tr-TR" sz="2400" dirty="0" smtClean="0">
              <a:latin typeface="Arial" pitchFamily="34" charset="0"/>
              <a:cs typeface="Arial" pitchFamily="34" charset="0"/>
            </a:endParaRPr>
          </a:p>
          <a:p>
            <a:r>
              <a:rPr lang="tr-TR" sz="2400" dirty="0" err="1" smtClean="0">
                <a:latin typeface="Arial" pitchFamily="34" charset="0"/>
                <a:cs typeface="Arial" pitchFamily="34" charset="0"/>
              </a:rPr>
              <a:t>Greft</a:t>
            </a:r>
            <a:endParaRPr lang="tr-TR" sz="2400" dirty="0" smtClean="0">
              <a:latin typeface="Arial" pitchFamily="34" charset="0"/>
              <a:cs typeface="Arial" pitchFamily="34" charset="0"/>
            </a:endParaRPr>
          </a:p>
          <a:p>
            <a:r>
              <a:rPr lang="tr-TR" sz="2400" dirty="0" err="1" smtClean="0">
                <a:latin typeface="Arial" pitchFamily="34" charset="0"/>
                <a:cs typeface="Arial" pitchFamily="34" charset="0"/>
              </a:rPr>
              <a:t>Vasküler</a:t>
            </a:r>
            <a:r>
              <a:rPr lang="tr-TR" sz="2400" dirty="0" smtClean="0">
                <a:latin typeface="Arial" pitchFamily="34" charset="0"/>
                <a:cs typeface="Arial" pitchFamily="34" charset="0"/>
              </a:rPr>
              <a:t> </a:t>
            </a:r>
            <a:r>
              <a:rPr lang="tr-TR" sz="2400" dirty="0">
                <a:latin typeface="Arial" pitchFamily="34" charset="0"/>
                <a:cs typeface="Arial" pitchFamily="34" charset="0"/>
              </a:rPr>
              <a:t>kapatma cihazı kullanımı</a:t>
            </a:r>
          </a:p>
          <a:p>
            <a:r>
              <a:rPr lang="tr-TR" sz="2400" dirty="0" err="1">
                <a:latin typeface="Arial" pitchFamily="34" charset="0"/>
                <a:cs typeface="Arial" pitchFamily="34" charset="0"/>
              </a:rPr>
              <a:t>Arteryel</a:t>
            </a:r>
            <a:r>
              <a:rPr lang="tr-TR" sz="2400" dirty="0">
                <a:latin typeface="Arial" pitchFamily="34" charset="0"/>
                <a:cs typeface="Arial" pitchFamily="34" charset="0"/>
              </a:rPr>
              <a:t> kalsifikasyonlar</a:t>
            </a:r>
          </a:p>
          <a:p>
            <a:r>
              <a:rPr lang="tr-TR" sz="2400" dirty="0">
                <a:latin typeface="Arial" pitchFamily="34" charset="0"/>
                <a:cs typeface="Arial" pitchFamily="34" charset="0"/>
              </a:rPr>
              <a:t>AFA anevrizması</a:t>
            </a:r>
          </a:p>
          <a:p>
            <a:r>
              <a:rPr lang="tr-TR" sz="2400" dirty="0" err="1">
                <a:latin typeface="Arial" pitchFamily="34" charset="0"/>
                <a:cs typeface="Arial" pitchFamily="34" charset="0"/>
              </a:rPr>
              <a:t>Tortuozite</a:t>
            </a:r>
            <a:endParaRPr lang="tr-TR" sz="2400" dirty="0">
              <a:latin typeface="Arial" pitchFamily="34" charset="0"/>
              <a:cs typeface="Arial" pitchFamily="34" charset="0"/>
            </a:endParaRPr>
          </a:p>
          <a:p>
            <a:r>
              <a:rPr lang="tr-TR" sz="2400" dirty="0" err="1">
                <a:latin typeface="Arial" pitchFamily="34" charset="0"/>
                <a:cs typeface="Arial" pitchFamily="34" charset="0"/>
              </a:rPr>
              <a:t>Arteryel</a:t>
            </a:r>
            <a:r>
              <a:rPr lang="tr-TR" sz="2400" dirty="0">
                <a:latin typeface="Arial" pitchFamily="34" charset="0"/>
                <a:cs typeface="Arial" pitchFamily="34" charset="0"/>
              </a:rPr>
              <a:t> </a:t>
            </a:r>
            <a:r>
              <a:rPr lang="tr-TR" sz="2400" dirty="0" err="1">
                <a:latin typeface="Arial" pitchFamily="34" charset="0"/>
                <a:cs typeface="Arial" pitchFamily="34" charset="0"/>
              </a:rPr>
              <a:t>okluzif</a:t>
            </a:r>
            <a:r>
              <a:rPr lang="tr-TR" sz="2400" dirty="0">
                <a:latin typeface="Arial" pitchFamily="34" charset="0"/>
                <a:cs typeface="Arial" pitchFamily="34" charset="0"/>
              </a:rPr>
              <a:t> hastalık</a:t>
            </a:r>
          </a:p>
          <a:p>
            <a:endParaRPr lang="en-US" dirty="0"/>
          </a:p>
        </p:txBody>
      </p:sp>
      <p:sp>
        <p:nvSpPr>
          <p:cNvPr id="5" name="İçerik Yer Tutucusu 4"/>
          <p:cNvSpPr>
            <a:spLocks noGrp="1"/>
          </p:cNvSpPr>
          <p:nvPr>
            <p:ph sz="quarter" idx="13"/>
          </p:nvPr>
        </p:nvSpPr>
        <p:spPr>
          <a:xfrm>
            <a:off x="-76200" y="1600200"/>
            <a:ext cx="4724400" cy="4572000"/>
          </a:xfrm>
        </p:spPr>
        <p:txBody>
          <a:bodyPr>
            <a:normAutofit/>
          </a:bodyPr>
          <a:lstStyle/>
          <a:p>
            <a:pPr lvl="1" indent="-342900">
              <a:buFont typeface="Arial" pitchFamily="34" charset="0"/>
              <a:buChar char="•"/>
            </a:pPr>
            <a:r>
              <a:rPr lang="tr-TR" sz="2400" i="1" dirty="0">
                <a:latin typeface="Arial" pitchFamily="34" charset="0"/>
                <a:cs typeface="Arial" pitchFamily="34" charset="0"/>
              </a:rPr>
              <a:t>Kısa prosedür süresi</a:t>
            </a:r>
          </a:p>
          <a:p>
            <a:pPr lvl="1" indent="-342900">
              <a:buFont typeface="Arial" pitchFamily="34" charset="0"/>
              <a:buChar char="•"/>
            </a:pPr>
            <a:r>
              <a:rPr lang="tr-TR" sz="2400" i="1" dirty="0">
                <a:latin typeface="Arial" pitchFamily="34" charset="0"/>
                <a:cs typeface="Arial" pitchFamily="34" charset="0"/>
              </a:rPr>
              <a:t>Hasta toleransı</a:t>
            </a:r>
          </a:p>
          <a:p>
            <a:pPr lvl="1" indent="-342900">
              <a:buFont typeface="Arial" pitchFamily="34" charset="0"/>
              <a:buChar char="•"/>
            </a:pPr>
            <a:r>
              <a:rPr lang="tr-TR" sz="2400" i="1" dirty="0">
                <a:latin typeface="Arial" pitchFamily="34" charset="0"/>
                <a:cs typeface="Arial" pitchFamily="34" charset="0"/>
              </a:rPr>
              <a:t>Anestezi ihtiyacı</a:t>
            </a:r>
          </a:p>
          <a:p>
            <a:pPr lvl="1" indent="-342900">
              <a:buFont typeface="Arial" pitchFamily="34" charset="0"/>
              <a:buChar char="•"/>
            </a:pPr>
            <a:r>
              <a:rPr lang="tr-TR" sz="2400" i="1" dirty="0">
                <a:latin typeface="Arial" pitchFamily="34" charset="0"/>
                <a:cs typeface="Arial" pitchFamily="34" charset="0"/>
              </a:rPr>
              <a:t>Erken </a:t>
            </a:r>
            <a:r>
              <a:rPr lang="tr-TR" sz="2400" i="1" dirty="0" err="1">
                <a:latin typeface="Arial" pitchFamily="34" charset="0"/>
                <a:cs typeface="Arial" pitchFamily="34" charset="0"/>
              </a:rPr>
              <a:t>ambulasyon</a:t>
            </a:r>
            <a:r>
              <a:rPr lang="tr-TR" sz="2400" i="1" dirty="0">
                <a:latin typeface="Arial" pitchFamily="34" charset="0"/>
                <a:cs typeface="Arial" pitchFamily="34" charset="0"/>
              </a:rPr>
              <a:t> (4-6 saat)</a:t>
            </a:r>
          </a:p>
          <a:p>
            <a:pPr lvl="1" indent="-342900">
              <a:buFont typeface="Arial" pitchFamily="34" charset="0"/>
              <a:buChar char="•"/>
            </a:pPr>
            <a:r>
              <a:rPr lang="tr-TR" sz="2400" i="1" dirty="0" err="1">
                <a:latin typeface="Arial" pitchFamily="34" charset="0"/>
                <a:cs typeface="Arial" pitchFamily="34" charset="0"/>
              </a:rPr>
              <a:t>Hospitalizasyon</a:t>
            </a:r>
            <a:r>
              <a:rPr lang="tr-TR" sz="2400" i="1" dirty="0">
                <a:latin typeface="Arial" pitchFamily="34" charset="0"/>
                <a:cs typeface="Arial" pitchFamily="34" charset="0"/>
              </a:rPr>
              <a:t> süresi daha kısa</a:t>
            </a:r>
          </a:p>
          <a:p>
            <a:pPr lvl="1" indent="-342900">
              <a:buFont typeface="Arial" pitchFamily="34" charset="0"/>
              <a:buChar char="•"/>
            </a:pPr>
            <a:r>
              <a:rPr lang="tr-TR" sz="2400" i="1" dirty="0">
                <a:latin typeface="Arial" pitchFamily="34" charset="0"/>
                <a:cs typeface="Arial" pitchFamily="34" charset="0"/>
              </a:rPr>
              <a:t>Erişim yeri komplikasyonları  daha az</a:t>
            </a:r>
          </a:p>
          <a:p>
            <a:endParaRPr lang="en-US" dirty="0"/>
          </a:p>
        </p:txBody>
      </p:sp>
    </p:spTree>
    <p:extLst>
      <p:ext uri="{BB962C8B-B14F-4D97-AF65-F5344CB8AC3E}">
        <p14:creationId xmlns:p14="http://schemas.microsoft.com/office/powerpoint/2010/main" val="97457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36"/>
          <a:stretch/>
        </p:blipFill>
        <p:spPr bwMode="auto">
          <a:xfrm>
            <a:off x="812800" y="1872817"/>
            <a:ext cx="7516813" cy="498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58750"/>
            <a:ext cx="822960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1219200"/>
            <a:ext cx="57007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239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EVAR PLANLAMA</a:t>
            </a:r>
            <a:endParaRPr lang="en-US" dirty="0"/>
          </a:p>
        </p:txBody>
      </p:sp>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82700"/>
            <a:ext cx="4359018" cy="43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4619625" y="1828800"/>
            <a:ext cx="4287838" cy="4343400"/>
          </a:xfrm>
          <a:prstGeom prst="rect">
            <a:avLst/>
          </a:prstGeom>
          <a:noFill/>
          <a:ln w="19050">
            <a:solidFill>
              <a:srgbClr val="2A56DA"/>
            </a:solidFill>
          </a:ln>
          <a:extLst>
            <a:ext uri="{909E8E84-426E-40DD-AFC4-6F175D3DCCD1}">
              <a14:hiddenFill xmlns:a14="http://schemas.microsoft.com/office/drawing/2010/main">
                <a:solidFill>
                  <a:srgbClr val="FFFFFF"/>
                </a:solidFill>
              </a14:hiddenFill>
            </a:ext>
          </a:extLst>
        </p:spPr>
        <p:txBody>
          <a:bodyPr lIns="91416" tIns="45709" rIns="91416" bIns="45709">
            <a:normAutofit/>
          </a:bodyPr>
          <a:lstStyle>
            <a:lvl1pPr marL="339725" indent="-339725"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1pPr>
            <a:lvl2pPr marL="739775" indent="-282575"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2pPr>
            <a:lvl3pPr marL="1139825" indent="-225425" algn="l" rtl="0" eaLnBrk="0" fontAlgn="base" hangingPunct="0">
              <a:spcBef>
                <a:spcPct val="20000"/>
              </a:spcBef>
              <a:spcAft>
                <a:spcPct val="0"/>
              </a:spcAft>
              <a:buChar char="•"/>
              <a:defRPr>
                <a:solidFill>
                  <a:schemeClr val="tx1"/>
                </a:solidFill>
                <a:latin typeface="+mn-lt"/>
                <a:ea typeface="+mn-ea"/>
                <a:cs typeface="ヒラギノ角ゴ Pro W3" pitchFamily="-111" charset="-128"/>
              </a:defRPr>
            </a:lvl3pPr>
            <a:lvl4pPr marL="1597025" indent="-225425" algn="l" rtl="0" eaLnBrk="0" fontAlgn="base" hangingPunct="0">
              <a:spcBef>
                <a:spcPct val="20000"/>
              </a:spcBef>
              <a:spcAft>
                <a:spcPct val="0"/>
              </a:spcAft>
              <a:defRPr>
                <a:solidFill>
                  <a:schemeClr val="tx1"/>
                </a:solidFill>
                <a:latin typeface="+mn-lt"/>
                <a:ea typeface="+mn-ea"/>
                <a:cs typeface="ヒラギノ角ゴ Pro W3" pitchFamily="-111" charset="-128"/>
              </a:defRPr>
            </a:lvl4pPr>
            <a:lvl5pPr marL="2054225" indent="-225425" algn="l" rtl="0" eaLnBrk="0" fontAlgn="base" hangingPunct="0">
              <a:spcBef>
                <a:spcPct val="20000"/>
              </a:spcBef>
              <a:spcAft>
                <a:spcPct val="0"/>
              </a:spcAft>
              <a:buChar char="»"/>
              <a:defRPr sz="16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1600">
                <a:solidFill>
                  <a:schemeClr val="tx1"/>
                </a:solidFill>
                <a:latin typeface="+mn-lt"/>
                <a:ea typeface="+mn-ea"/>
              </a:defRPr>
            </a:lvl6pPr>
            <a:lvl7pPr marL="2971040" indent="-228541" algn="l" rtl="0" fontAlgn="base">
              <a:spcBef>
                <a:spcPct val="20000"/>
              </a:spcBef>
              <a:spcAft>
                <a:spcPct val="0"/>
              </a:spcAft>
              <a:buChar char="»"/>
              <a:defRPr sz="1600">
                <a:solidFill>
                  <a:schemeClr val="tx1"/>
                </a:solidFill>
                <a:latin typeface="+mn-lt"/>
                <a:ea typeface="+mn-ea"/>
              </a:defRPr>
            </a:lvl7pPr>
            <a:lvl8pPr marL="3428124" indent="-228541" algn="l" rtl="0" fontAlgn="base">
              <a:spcBef>
                <a:spcPct val="20000"/>
              </a:spcBef>
              <a:spcAft>
                <a:spcPct val="0"/>
              </a:spcAft>
              <a:buChar char="»"/>
              <a:defRPr sz="1600">
                <a:solidFill>
                  <a:schemeClr val="tx1"/>
                </a:solidFill>
                <a:latin typeface="+mn-lt"/>
                <a:ea typeface="+mn-ea"/>
              </a:defRPr>
            </a:lvl8pPr>
            <a:lvl9pPr marL="3885205" indent="-228541" algn="l" rtl="0" fontAlgn="base">
              <a:spcBef>
                <a:spcPct val="20000"/>
              </a:spcBef>
              <a:spcAft>
                <a:spcPct val="0"/>
              </a:spcAft>
              <a:buChar char="»"/>
              <a:defRPr sz="1600">
                <a:solidFill>
                  <a:schemeClr val="tx1"/>
                </a:solidFill>
                <a:latin typeface="+mn-lt"/>
                <a:ea typeface="+mn-ea"/>
              </a:defRPr>
            </a:lvl9pPr>
          </a:lstStyle>
          <a:p>
            <a:pPr>
              <a:defRPr/>
            </a:pPr>
            <a:r>
              <a:rPr lang="en-US" sz="20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Iliac aneurysms</a:t>
            </a:r>
          </a:p>
          <a:p>
            <a:pPr lvl="1">
              <a:defRPr/>
            </a:pPr>
            <a:r>
              <a:rPr lang="en-US" sz="1800" kern="0" dirty="0" err="1" smtClean="0">
                <a:solidFill>
                  <a:srgbClr val="3F3C3E"/>
                </a:solidFill>
                <a:latin typeface="Verdana" panose="020B0604030504040204" pitchFamily="34" charset="0"/>
                <a:ea typeface="Verdana" panose="020B0604030504040204" pitchFamily="34" charset="0"/>
                <a:cs typeface="Verdana" panose="020B0604030504040204" pitchFamily="34" charset="0"/>
              </a:rPr>
              <a:t>Hypogastrics</a:t>
            </a:r>
            <a:r>
              <a:rPr lang="en-US" sz="18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 Preservation</a:t>
            </a:r>
          </a:p>
          <a:p>
            <a:pPr lvl="2">
              <a:defRPr/>
            </a:pPr>
            <a:r>
              <a:rPr lang="en-US" sz="17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Claudication</a:t>
            </a:r>
          </a:p>
          <a:p>
            <a:pPr lvl="2">
              <a:defRPr/>
            </a:pPr>
            <a:r>
              <a:rPr lang="en-US" sz="17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Colonic ischemia</a:t>
            </a:r>
          </a:p>
          <a:p>
            <a:pPr lvl="2">
              <a:defRPr/>
            </a:pPr>
            <a:r>
              <a:rPr lang="en-US" sz="17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Pelvic ischemia-impotence</a:t>
            </a:r>
          </a:p>
          <a:p>
            <a:pPr lvl="2">
              <a:defRPr/>
            </a:pPr>
            <a:r>
              <a:rPr lang="en-US" sz="17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Spinal cord ischemia</a:t>
            </a:r>
          </a:p>
          <a:p>
            <a:pPr>
              <a:defRPr/>
            </a:pPr>
            <a:endParaRPr lang="en-US" sz="22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20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IMA Preservation</a:t>
            </a:r>
          </a:p>
          <a:p>
            <a:pPr lvl="1">
              <a:defRPr/>
            </a:pPr>
            <a:r>
              <a:rPr lang="en-US" sz="1800" kern="0" dirty="0" err="1" smtClean="0">
                <a:solidFill>
                  <a:srgbClr val="3F3C3E"/>
                </a:solidFill>
                <a:latin typeface="Verdana" panose="020B0604030504040204" pitchFamily="34" charset="0"/>
                <a:ea typeface="Verdana" panose="020B0604030504040204" pitchFamily="34" charset="0"/>
                <a:cs typeface="Verdana" panose="020B0604030504040204" pitchFamily="34" charset="0"/>
              </a:rPr>
              <a:t>Stenotic</a:t>
            </a:r>
            <a:r>
              <a:rPr lang="en-US" sz="18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 SMA</a:t>
            </a:r>
          </a:p>
          <a:p>
            <a:pPr lvl="1">
              <a:defRPr/>
            </a:pPr>
            <a:r>
              <a:rPr lang="en-US" sz="18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Occluded </a:t>
            </a:r>
            <a:r>
              <a:rPr lang="en-US" sz="1800" kern="0" dirty="0" err="1" smtClean="0">
                <a:solidFill>
                  <a:srgbClr val="3F3C3E"/>
                </a:solidFill>
                <a:latin typeface="Verdana" panose="020B0604030504040204" pitchFamily="34" charset="0"/>
                <a:ea typeface="Verdana" panose="020B0604030504040204" pitchFamily="34" charset="0"/>
                <a:cs typeface="Verdana" panose="020B0604030504040204" pitchFamily="34" charset="0"/>
              </a:rPr>
              <a:t>hypogastrics</a:t>
            </a:r>
            <a:endParaRPr lang="en-US" sz="18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endParaRPr>
          </a:p>
          <a:p>
            <a:pPr lvl="1">
              <a:defRPr/>
            </a:pPr>
            <a:endParaRPr lang="en-US" sz="19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2000" kern="0" dirty="0" smtClean="0">
                <a:solidFill>
                  <a:srgbClr val="3F3C3E"/>
                </a:solidFill>
                <a:latin typeface="Verdana" panose="020B0604030504040204" pitchFamily="34" charset="0"/>
                <a:ea typeface="Verdana" panose="020B0604030504040204" pitchFamily="34" charset="0"/>
                <a:cs typeface="Verdana" panose="020B0604030504040204" pitchFamily="34" charset="0"/>
              </a:rPr>
              <a:t>Horseshoe kidney</a:t>
            </a:r>
          </a:p>
          <a:p>
            <a:pPr>
              <a:defRPr/>
            </a:pPr>
            <a:endParaRPr lang="en-US" kern="0" dirty="0">
              <a:solidFill>
                <a:srgbClr val="3F3C3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17133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smtClean="0"/>
              <a:t>PROKSİMAL ‘SEALING ZONE</a:t>
            </a:r>
            <a:r>
              <a:rPr lang="tr-TR" dirty="0" smtClean="0"/>
              <a:t>’</a:t>
            </a:r>
            <a:endParaRPr lang="en-US" dirty="0"/>
          </a:p>
        </p:txBody>
      </p:sp>
      <p:sp>
        <p:nvSpPr>
          <p:cNvPr id="3" name="İçerik Yer Tutucusu 2"/>
          <p:cNvSpPr>
            <a:spLocks noGrp="1"/>
          </p:cNvSpPr>
          <p:nvPr>
            <p:ph idx="1"/>
          </p:nvPr>
        </p:nvSpPr>
        <p:spPr>
          <a:xfrm>
            <a:off x="457200" y="2438400"/>
            <a:ext cx="8229600" cy="4525963"/>
          </a:xfrm>
        </p:spPr>
        <p:txBody>
          <a:bodyPr/>
          <a:lstStyle/>
          <a:p>
            <a:pPr marL="0" indent="0">
              <a:buNone/>
            </a:pPr>
            <a:r>
              <a:rPr lang="tr-TR" b="1" dirty="0"/>
              <a:t>1-Proksimal boyun </a:t>
            </a:r>
            <a:r>
              <a:rPr lang="tr-TR" b="1" dirty="0" smtClean="0"/>
              <a:t>uzunluğu</a:t>
            </a:r>
          </a:p>
          <a:p>
            <a:pPr marL="0" indent="0">
              <a:buNone/>
            </a:pPr>
            <a:endParaRPr lang="en-US" b="1" dirty="0"/>
          </a:p>
          <a:p>
            <a:pPr marL="0" indent="0">
              <a:buNone/>
            </a:pPr>
            <a:r>
              <a:rPr lang="tr-TR" b="1" dirty="0"/>
              <a:t>2-İnfrarenal boyun </a:t>
            </a:r>
            <a:r>
              <a:rPr lang="tr-TR" b="1" dirty="0" smtClean="0"/>
              <a:t>açılanması</a:t>
            </a:r>
          </a:p>
          <a:p>
            <a:pPr marL="0" indent="0">
              <a:buNone/>
            </a:pPr>
            <a:endParaRPr lang="en-US" b="1" dirty="0"/>
          </a:p>
          <a:p>
            <a:pPr marL="0" indent="0">
              <a:buNone/>
            </a:pPr>
            <a:r>
              <a:rPr lang="tr-TR" b="1" dirty="0" smtClean="0"/>
              <a:t>3-Proksimal </a:t>
            </a:r>
            <a:r>
              <a:rPr lang="tr-TR" b="1" dirty="0"/>
              <a:t>boyun </a:t>
            </a:r>
            <a:r>
              <a:rPr lang="tr-TR" b="1" dirty="0" smtClean="0"/>
              <a:t>çapı</a:t>
            </a:r>
          </a:p>
          <a:p>
            <a:pPr marL="0" indent="0">
              <a:buNone/>
            </a:pPr>
            <a:endParaRPr lang="en-US" b="1" dirty="0"/>
          </a:p>
          <a:p>
            <a:pPr marL="0" indent="0">
              <a:buNone/>
            </a:pPr>
            <a:r>
              <a:rPr lang="tr-TR" i="1" dirty="0" smtClean="0"/>
              <a:t>4-Proksimal boyun kalsifikasyon/</a:t>
            </a:r>
            <a:r>
              <a:rPr lang="tr-TR" i="1" dirty="0" err="1" smtClean="0"/>
              <a:t>trombus</a:t>
            </a:r>
            <a:r>
              <a:rPr lang="tr-TR" i="1" dirty="0" smtClean="0"/>
              <a:t> </a:t>
            </a:r>
            <a:endParaRPr lang="en-US" i="1" dirty="0"/>
          </a:p>
          <a:p>
            <a:endParaRPr lang="en-US" dirty="0"/>
          </a:p>
        </p:txBody>
      </p:sp>
    </p:spTree>
    <p:extLst>
      <p:ext uri="{BB962C8B-B14F-4D97-AF65-F5344CB8AC3E}">
        <p14:creationId xmlns:p14="http://schemas.microsoft.com/office/powerpoint/2010/main" val="9868449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1368</TotalTime>
  <Words>1762</Words>
  <Application>Microsoft Office PowerPoint</Application>
  <PresentationFormat>Ekran Gösterisi (4:3)</PresentationFormat>
  <Paragraphs>318</Paragraphs>
  <Slides>59</Slides>
  <Notes>19</Notes>
  <HiddenSlides>0</HiddenSlides>
  <MMClips>1</MMClips>
  <ScaleCrop>false</ScaleCrop>
  <HeadingPairs>
    <vt:vector size="4" baseType="variant">
      <vt:variant>
        <vt:lpstr>Tema</vt:lpstr>
      </vt:variant>
      <vt:variant>
        <vt:i4>1</vt:i4>
      </vt:variant>
      <vt:variant>
        <vt:lpstr>Slayt Başlıkları</vt:lpstr>
      </vt:variant>
      <vt:variant>
        <vt:i4>59</vt:i4>
      </vt:variant>
    </vt:vector>
  </HeadingPairs>
  <TitlesOfParts>
    <vt:vector size="60" baseType="lpstr">
      <vt:lpstr>Üst Düzey</vt:lpstr>
      <vt:lpstr>ABDOMİNAL AORT ANEVRİZMA TEDAVİSİ</vt:lpstr>
      <vt:lpstr>ENDİKASYONLAR AAA BOYUT</vt:lpstr>
      <vt:lpstr>ENDİKASYONLAR BİREYSEL YAKLAŞIM </vt:lpstr>
      <vt:lpstr>ENDİKASYON  SONUÇ</vt:lpstr>
      <vt:lpstr>EVAR vs CERRAHİ</vt:lpstr>
      <vt:lpstr>  p-EVAR          o-EVAR</vt:lpstr>
      <vt:lpstr>PowerPoint Sunusu</vt:lpstr>
      <vt:lpstr>EVAR PLANLAMA</vt:lpstr>
      <vt:lpstr>PROKSİMAL ‘SEALING ZONE’</vt:lpstr>
      <vt:lpstr>DİSTAL ‘SEALING ZONE’</vt:lpstr>
      <vt:lpstr>STENT GREFT SİSTEM KARAKTERİSTİKLERİ</vt:lpstr>
      <vt:lpstr>STENT GREFT</vt:lpstr>
      <vt:lpstr>STENT GREFT</vt:lpstr>
      <vt:lpstr>PowerPoint Sunusu</vt:lpstr>
      <vt:lpstr>     IFU vs OFF LABEL</vt:lpstr>
      <vt:lpstr>PowerPoint Sunusu</vt:lpstr>
      <vt:lpstr>ENDOLEAK</vt:lpstr>
      <vt:lpstr>PowerPoint Sunusu</vt:lpstr>
      <vt:lpstr>PowerPoint Sunusu</vt:lpstr>
      <vt:lpstr>PowerPoint Sunusu</vt:lpstr>
      <vt:lpstr>PowerPoint Sunusu</vt:lpstr>
      <vt:lpstr>PowerPoint Sunusu</vt:lpstr>
      <vt:lpstr>PowerPoint Sunusu</vt:lpstr>
      <vt:lpstr>54Y, E</vt:lpstr>
      <vt:lpstr>18.11.2015  EVAR</vt:lpstr>
      <vt:lpstr>10.01.2008</vt:lpstr>
      <vt:lpstr>19.01.2009</vt:lpstr>
      <vt:lpstr>11.07.2012</vt:lpstr>
      <vt:lpstr>PowerPoint Sunusu</vt:lpstr>
      <vt:lpstr>  62Y,E</vt:lpstr>
      <vt:lpstr>01.11.2005    24.11.2006         </vt:lpstr>
      <vt:lpstr>11.06.2008</vt:lpstr>
      <vt:lpstr>PowerPoint Sunusu</vt:lpstr>
      <vt:lpstr>20.07.2010 63Y,E</vt:lpstr>
      <vt:lpstr>14.12.2012</vt:lpstr>
      <vt:lpstr>21.02.2013</vt:lpstr>
      <vt:lpstr>PowerPoint Sunusu</vt:lpstr>
      <vt:lpstr>03.06.2014                 03.03.2015</vt:lpstr>
      <vt:lpstr>PowerPoint Sunusu</vt:lpstr>
      <vt:lpstr>EVAR 05.10.2010 2016 BT ANJİO</vt:lpstr>
      <vt:lpstr> TİP 2 ENDOLEAK</vt:lpstr>
      <vt:lpstr>TİP 2 ENDOLEAK</vt:lpstr>
      <vt:lpstr>PowerPoint Sunusu</vt:lpstr>
      <vt:lpstr>EndoAnchor Sistem</vt:lpstr>
      <vt:lpstr>CHIMNEY </vt:lpstr>
      <vt:lpstr>FENESTRATED/BRANCHED</vt:lpstr>
      <vt:lpstr>STENT GREFT TROMBOZ</vt:lpstr>
      <vt:lpstr>STENT GREFT TROMBOZ</vt:lpstr>
      <vt:lpstr>PowerPoint Sunusu</vt:lpstr>
      <vt:lpstr>PowerPoint Sunusu</vt:lpstr>
      <vt:lpstr>PowerPoint Sunusu</vt:lpstr>
      <vt:lpstr>PowerPoint Sunusu</vt:lpstr>
      <vt:lpstr>PowerPoint Sunusu</vt:lpstr>
      <vt:lpstr>PowerPoint Sunusu</vt:lpstr>
      <vt:lpstr>EVAR-KOMPLİKASYONLAR</vt:lpstr>
      <vt:lpstr>TAKİP</vt:lpstr>
      <vt:lpstr>SONUÇ </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DSA</dc:title>
  <dc:creator>user</dc:creator>
  <cp:lastModifiedBy>LEN_Notebook</cp:lastModifiedBy>
  <cp:revision>130</cp:revision>
  <dcterms:created xsi:type="dcterms:W3CDTF">2016-02-07T21:19:41Z</dcterms:created>
  <dcterms:modified xsi:type="dcterms:W3CDTF">2016-03-11T11:35:22Z</dcterms:modified>
</cp:coreProperties>
</file>